
<file path=[Content_Types].xml><?xml version="1.0" encoding="utf-8"?>
<Types xmlns="http://schemas.openxmlformats.org/package/2006/content-types">
  <Default Extension="bin" ContentType="image/x-emf"/>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media/image5.bin" ContentType="image/jpeg"/>
  <Override PartName="/ppt/media/image6.bin" ContentType="image/jpeg"/>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bin"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5.bin"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7.bin" ContentType="image/png"/>
  <Override PartName="/ppt/media/image28.bin" ContentType="image/png"/>
  <Override PartName="/ppt/notesSlides/notesSlide27.xml" ContentType="application/vnd.openxmlformats-officedocument.presentationml.notesSlide+xml"/>
  <Override PartName="/ppt/media/image29.bin" ContentType="image/png"/>
  <Override PartName="/ppt/notesSlides/notesSlide28.xml" ContentType="application/vnd.openxmlformats-officedocument.presentationml.notesSlide+xml"/>
  <Override PartName="/ppt/media/image31.bin"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2.bin" ContentType="image/png"/>
  <Override PartName="/ppt/notesSlides/notesSlide31.xml" ContentType="application/vnd.openxmlformats-officedocument.presentationml.notesSlide+xml"/>
  <Override PartName="/ppt/media/image33.bin"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4.bin"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7.bin"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20" r:id="rId2"/>
    <p:sldMasterId id="2147484557" r:id="rId3"/>
  </p:sldMasterIdLst>
  <p:notesMasterIdLst>
    <p:notesMasterId r:id="rId48"/>
  </p:notesMasterIdLst>
  <p:handoutMasterIdLst>
    <p:handoutMasterId r:id="rId49"/>
  </p:handoutMasterIdLst>
  <p:sldIdLst>
    <p:sldId id="1489" r:id="rId4"/>
    <p:sldId id="1562" r:id="rId5"/>
    <p:sldId id="1553" r:id="rId6"/>
    <p:sldId id="1566" r:id="rId7"/>
    <p:sldId id="1567" r:id="rId8"/>
    <p:sldId id="1600" r:id="rId9"/>
    <p:sldId id="260" r:id="rId10"/>
    <p:sldId id="8335" r:id="rId11"/>
    <p:sldId id="1564" r:id="rId12"/>
    <p:sldId id="264" r:id="rId13"/>
    <p:sldId id="8336" r:id="rId14"/>
    <p:sldId id="266" r:id="rId15"/>
    <p:sldId id="267" r:id="rId16"/>
    <p:sldId id="268" r:id="rId17"/>
    <p:sldId id="8338" r:id="rId18"/>
    <p:sldId id="1563" r:id="rId19"/>
    <p:sldId id="8337" r:id="rId20"/>
    <p:sldId id="2669" r:id="rId21"/>
    <p:sldId id="2670" r:id="rId22"/>
    <p:sldId id="8330" r:id="rId23"/>
    <p:sldId id="8332" r:id="rId24"/>
    <p:sldId id="1579" r:id="rId25"/>
    <p:sldId id="8333" r:id="rId26"/>
    <p:sldId id="271" r:id="rId27"/>
    <p:sldId id="272" r:id="rId28"/>
    <p:sldId id="1655" r:id="rId29"/>
    <p:sldId id="273" r:id="rId30"/>
    <p:sldId id="275" r:id="rId31"/>
    <p:sldId id="276" r:id="rId32"/>
    <p:sldId id="277" r:id="rId33"/>
    <p:sldId id="279" r:id="rId34"/>
    <p:sldId id="280" r:id="rId35"/>
    <p:sldId id="278" r:id="rId36"/>
    <p:sldId id="282" r:id="rId37"/>
    <p:sldId id="281" r:id="rId38"/>
    <p:sldId id="2664" r:id="rId39"/>
    <p:sldId id="1596" r:id="rId40"/>
    <p:sldId id="287" r:id="rId41"/>
    <p:sldId id="289" r:id="rId42"/>
    <p:sldId id="290" r:id="rId43"/>
    <p:sldId id="8339" r:id="rId44"/>
    <p:sldId id="1554" r:id="rId45"/>
    <p:sldId id="1532" r:id="rId46"/>
    <p:sldId id="284"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EEB0C12E-AA0A-41E5-9084-6CD9FDE4AB04}">
          <p14:sldIdLst>
            <p14:sldId id="1562"/>
          </p14:sldIdLst>
        </p14:section>
        <p14:section name="Overview" id="{0CDF8B4A-9847-459D-8802-E654ABB84590}">
          <p14:sldIdLst>
            <p14:sldId id="1553"/>
            <p14:sldId id="1566"/>
            <p14:sldId id="1567"/>
          </p14:sldIdLst>
        </p14:section>
        <p14:section name="Servicing Policy" id="{AFC0EDEE-BBD5-4D23-9168-A3BD4EB4528F}">
          <p14:sldIdLst>
            <p14:sldId id="1600"/>
            <p14:sldId id="260"/>
            <p14:sldId id="8335"/>
          </p14:sldIdLst>
        </p14:section>
        <p14:section name="Update Packages" id="{30417DAD-69EC-464E-BB9C-D0F606632FC2}">
          <p14:sldIdLst>
            <p14:sldId id="1564"/>
            <p14:sldId id="264"/>
            <p14:sldId id="8336"/>
            <p14:sldId id="266"/>
            <p14:sldId id="267"/>
            <p14:sldId id="268"/>
            <p14:sldId id="8338"/>
          </p14:sldIdLst>
        </p14:section>
        <p14:section name="Update Flow" id="{73049EBA-8B73-4C26-B0E7-C232301F04C0}">
          <p14:sldIdLst>
            <p14:sldId id="1563"/>
            <p14:sldId id="8337"/>
            <p14:sldId id="2669"/>
            <p14:sldId id="2670"/>
            <p14:sldId id="8330"/>
            <p14:sldId id="8332"/>
          </p14:sldIdLst>
        </p14:section>
        <p14:section name="Administrative Tasks" id="{98C7EE6C-9318-4720-B062-9D0F183A6AEA}">
          <p14:sldIdLst>
            <p14:sldId id="1579"/>
            <p14:sldId id="8333"/>
            <p14:sldId id="271"/>
            <p14:sldId id="272"/>
            <p14:sldId id="1655"/>
            <p14:sldId id="273"/>
            <p14:sldId id="275"/>
            <p14:sldId id="276"/>
            <p14:sldId id="277"/>
            <p14:sldId id="279"/>
            <p14:sldId id="280"/>
            <p14:sldId id="278"/>
            <p14:sldId id="282"/>
            <p14:sldId id="281"/>
            <p14:sldId id="2664"/>
          </p14:sldIdLst>
        </p14:section>
        <p14:section name="Troubleshooting" id="{5244F791-1870-418D-812F-6CC66863A328}">
          <p14:sldIdLst>
            <p14:sldId id="1596"/>
            <p14:sldId id="287"/>
            <p14:sldId id="289"/>
            <p14:sldId id="290"/>
            <p14:sldId id="8339"/>
          </p14:sldIdLst>
        </p14:section>
        <p14:section name="Conclusion" id="{7EBF7387-3079-4248-89A0-0AA300D33B53}">
          <p14:sldIdLst>
            <p14:sldId id="1554"/>
            <p14:sldId id="1532"/>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505050"/>
    <a:srgbClr val="0078D7"/>
    <a:srgbClr val="E6E6E6"/>
    <a:srgbClr val="FFFFFF"/>
    <a:srgbClr val="000000"/>
    <a:srgbClr val="FF8C00"/>
    <a:srgbClr val="D83B01"/>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E5EB6-5CBB-49FA-8CB8-D5B3F56E4B9C}" v="2" dt="2021-06-01T11:29:59.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69965" autoAdjust="0"/>
  </p:normalViewPr>
  <p:slideViewPr>
    <p:cSldViewPr>
      <p:cViewPr varScale="1">
        <p:scale>
          <a:sx n="78" d="100"/>
          <a:sy n="78" d="100"/>
        </p:scale>
        <p:origin x="126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6/1/2021 1:29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6/1/2021 1:26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96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9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8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04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55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85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5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3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2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CEFC904-F7D7-4C73-A54A-291812A1F778}" type="datetime8">
              <a:rPr kumimoji="0" lang="en-US" sz="1800" b="0" i="0" u="none" strike="noStrike" kern="0" cap="none" spc="0" normalizeH="0" baseline="0" noProof="0" smtClean="0">
                <a:ln>
                  <a:noFill/>
                </a:ln>
                <a:solidFill>
                  <a:sysClr val="windowText" lastClr="000000"/>
                </a:solidFill>
                <a:effectLst/>
                <a:uLnTx/>
                <a:uFillTx/>
              </a:rPr>
              <a:t>6/1/2021 1:26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73304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18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35711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7505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24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27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63037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4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95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332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6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41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0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36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132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701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19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906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812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88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8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F390F0-9202-4AD0-9BA1-2F64F61D0D8E}" type="datetime8">
              <a:rPr lang="en-US" smtClean="0"/>
              <a:t>6/1/2021 1:26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97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65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6/1/2021 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3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2B9915-9D5F-422C-9E67-040221F58B43}" type="slidenum">
              <a:rPr lang="en-US" smtClean="0"/>
              <a:t>5</a:t>
            </a:fld>
            <a:endParaRPr lang="en-US"/>
          </a:p>
        </p:txBody>
      </p:sp>
    </p:spTree>
    <p:extLst>
      <p:ext uri="{BB962C8B-B14F-4D97-AF65-F5344CB8AC3E}">
        <p14:creationId xmlns:p14="http://schemas.microsoft.com/office/powerpoint/2010/main" val="294559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78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70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02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46177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bin"/><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948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50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52643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475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1307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4" y="1"/>
            <a:ext cx="6996112" cy="6995517"/>
          </a:xfrm>
          <a:prstGeom prst="rect">
            <a:avLst/>
          </a:prstGeom>
        </p:spPr>
      </p:pic>
    </p:spTree>
    <p:extLst>
      <p:ext uri="{BB962C8B-B14F-4D97-AF65-F5344CB8AC3E}">
        <p14:creationId xmlns:p14="http://schemas.microsoft.com/office/powerpoint/2010/main" val="3779250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5431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949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041648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99676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353535"/>
                </a:solidFill>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rgbClr val="353535"/>
                </a:solidFill>
              </a:defRPr>
            </a:lvl1pPr>
            <a:lvl2pPr>
              <a:defRPr>
                <a:solidFill>
                  <a:srgbClr val="353535"/>
                </a:solidFill>
              </a:defRPr>
            </a:lvl2pPr>
            <a:lvl3pPr>
              <a:defRPr>
                <a:solidFill>
                  <a:srgbClr val="353535"/>
                </a:solidFill>
              </a:defRPr>
            </a:lvl3pPr>
            <a:lvl4pPr>
              <a:defRPr>
                <a:solidFill>
                  <a:srgbClr val="353535"/>
                </a:solidFill>
              </a:defRPr>
            </a:lvl4pPr>
            <a:lvl5pPr>
              <a:defRPr>
                <a:solidFill>
                  <a:srgbClr val="35353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9645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988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03628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42935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674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5578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3496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2452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3793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6720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5918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784204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8582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587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882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69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44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1341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820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5617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6045664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33019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9337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85094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3108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8568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582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0298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176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961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D569-74DC-45E6-A3EE-C54818C7E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1CAE9-C810-420F-9E6A-32408FC45E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1E195-CE7B-4162-B76E-582E0B50901B}"/>
              </a:ext>
            </a:extLst>
          </p:cNvPr>
          <p:cNvSpPr>
            <a:spLocks noGrp="1"/>
          </p:cNvSpPr>
          <p:nvPr>
            <p:ph type="dt" sz="half" idx="10"/>
          </p:nvPr>
        </p:nvSpPr>
        <p:spPr/>
        <p:txBody>
          <a:bodyPr/>
          <a:lstStyle/>
          <a:p>
            <a:fld id="{B1A864BF-DBB7-404D-AA51-7DB66BCCF076}" type="datetimeFigureOut">
              <a:rPr lang="en-US" smtClean="0"/>
              <a:t>6/1/2021</a:t>
            </a:fld>
            <a:endParaRPr lang="en-US"/>
          </a:p>
        </p:txBody>
      </p:sp>
      <p:sp>
        <p:nvSpPr>
          <p:cNvPr id="5" name="Footer Placeholder 4">
            <a:extLst>
              <a:ext uri="{FF2B5EF4-FFF2-40B4-BE49-F238E27FC236}">
                <a16:creationId xmlns:a16="http://schemas.microsoft.com/office/drawing/2014/main" id="{DA419AD2-6509-4CC9-A470-CD620881E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2F182-B5F8-4B7E-A4D5-1F222EB8259C}"/>
              </a:ext>
            </a:extLst>
          </p:cNvPr>
          <p:cNvSpPr>
            <a:spLocks noGrp="1"/>
          </p:cNvSpPr>
          <p:nvPr>
            <p:ph type="sldNum" sz="quarter" idx="12"/>
          </p:nvPr>
        </p:nvSpPr>
        <p:spPr/>
        <p:txBody>
          <a:bodyPr/>
          <a:lstStyle/>
          <a:p>
            <a:fld id="{5264F689-18C1-4842-A3AB-551FB5F819EC}" type="slidenum">
              <a:rPr lang="en-US" smtClean="0"/>
              <a:t>‹#›</a:t>
            </a:fld>
            <a:endParaRPr lang="en-US"/>
          </a:p>
        </p:txBody>
      </p:sp>
    </p:spTree>
    <p:extLst>
      <p:ext uri="{BB962C8B-B14F-4D97-AF65-F5344CB8AC3E}">
        <p14:creationId xmlns:p14="http://schemas.microsoft.com/office/powerpoint/2010/main" val="1439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1514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474" r:id="rId3"/>
    <p:sldLayoutId id="2147484250" r:id="rId4"/>
    <p:sldLayoutId id="2147484251" r:id="rId5"/>
    <p:sldLayoutId id="2147484299" r:id="rId6"/>
    <p:sldLayoutId id="2147484263" r:id="rId7"/>
    <p:sldLayoutId id="2147484517" r:id="rId8"/>
    <p:sldLayoutId id="2147484541" r:id="rId9"/>
    <p:sldLayoutId id="2147484555" r:id="rId10"/>
    <p:sldLayoutId id="2147484556"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5008236"/>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23477"/>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7" r:id="rId19"/>
    <p:sldLayoutId id="2147484578"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zure-stack/azure-stack-servicing-policy#update-package-type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aka.ms/azurestackupdat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bin"/><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zurestackupdatedownload"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hyperlink" Target="https://docs.microsoft.com/en-us/azure-stack/operator/release-no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7.bin"/><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8.bin"/></Relationships>
</file>

<file path=ppt/slides/_rels/slide28.xml.rels><?xml version="1.0" encoding="UTF-8" standalone="yes"?>
<Relationships xmlns="http://schemas.openxmlformats.org/package/2006/relationships"><Relationship Id="rId3" Type="http://schemas.openxmlformats.org/officeDocument/2006/relationships/image" Target="../media/image29.bin"/><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bin"/><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2.bin"/><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bin"/><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bin"/><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zure/AzureStack-Tools/tree/master/Infrastructure"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Managing Microsoft Azure Stack Hub</a:t>
            </a:r>
            <a:endParaRPr lang="en-US" dirty="0"/>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en-US" sz="2800" dirty="0"/>
              <a:t>Patching the Microsoft Azure Stack Hub Infrastructure</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3050" y="50974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348FE3-EA6B-42A1-89FE-75CA247C6F29}"/>
              </a:ext>
            </a:extLst>
          </p:cNvPr>
          <p:cNvSpPr>
            <a:spLocks noGrp="1"/>
          </p:cNvSpPr>
          <p:nvPr>
            <p:ph type="title"/>
          </p:nvPr>
        </p:nvSpPr>
        <p:spPr/>
        <p:txBody>
          <a:bodyPr/>
          <a:lstStyle/>
          <a:p>
            <a:r>
              <a:rPr lang="en-US" dirty="0"/>
              <a:t>Package types</a:t>
            </a:r>
          </a:p>
        </p:txBody>
      </p:sp>
      <p:sp>
        <p:nvSpPr>
          <p:cNvPr id="4" name="Text Placeholder 3">
            <a:extLst>
              <a:ext uri="{FF2B5EF4-FFF2-40B4-BE49-F238E27FC236}">
                <a16:creationId xmlns:a16="http://schemas.microsoft.com/office/drawing/2014/main" id="{1811E023-F7A9-4307-BA36-5210A078C81B}"/>
              </a:ext>
            </a:extLst>
          </p:cNvPr>
          <p:cNvSpPr>
            <a:spLocks noGrp="1"/>
          </p:cNvSpPr>
          <p:nvPr>
            <p:ph type="body" sz="quarter" idx="10"/>
          </p:nvPr>
        </p:nvSpPr>
        <p:spPr>
          <a:xfrm>
            <a:off x="275482" y="1212850"/>
            <a:ext cx="11887100" cy="5896101"/>
          </a:xfrm>
        </p:spPr>
        <p:txBody>
          <a:bodyPr/>
          <a:lstStyle/>
          <a:p>
            <a:r>
              <a:rPr lang="en-US" sz="2856" dirty="0">
                <a:latin typeface="+mn-lt"/>
              </a:rPr>
              <a:t>There are two types of update packages for Azure Stack Hub integrated systems:</a:t>
            </a:r>
          </a:p>
          <a:p>
            <a:pPr marL="457200" indent="-457200">
              <a:buFont typeface="Arial" panose="020B0604020202020204" pitchFamily="34" charset="0"/>
              <a:buChar char="•"/>
            </a:pPr>
            <a:r>
              <a:rPr lang="en-US" sz="2856" dirty="0">
                <a:latin typeface="+mn-lt"/>
              </a:rPr>
              <a:t>Microsoft software updates</a:t>
            </a:r>
          </a:p>
          <a:p>
            <a:pPr marL="685757" lvl="1" indent="-457200">
              <a:buFont typeface="Arial" panose="020B0604020202020204" pitchFamily="34" charset="0"/>
              <a:buChar char="•"/>
            </a:pPr>
            <a:r>
              <a:rPr lang="en-US" sz="2056" dirty="0">
                <a:latin typeface="+mn-lt"/>
              </a:rPr>
              <a:t>Deployed using the Azure Stack Hub administrator portal</a:t>
            </a:r>
          </a:p>
          <a:p>
            <a:pPr marL="685757" lvl="1" indent="-457200">
              <a:buFont typeface="Arial" panose="020B0604020202020204" pitchFamily="34" charset="0"/>
              <a:buChar char="•"/>
            </a:pPr>
            <a:r>
              <a:rPr lang="en-GB" sz="2056" dirty="0">
                <a:latin typeface="+mn-lt"/>
              </a:rPr>
              <a:t>Includes Windows Server security updates, non-security updates, and Azure Stack Hub feature updates</a:t>
            </a:r>
            <a:endParaRPr lang="en-US" sz="2056" dirty="0">
              <a:latin typeface="+mn-lt"/>
            </a:endParaRPr>
          </a:p>
          <a:p>
            <a:pPr marL="685757" lvl="1" indent="-457200">
              <a:buFont typeface="Arial" panose="020B0604020202020204" pitchFamily="34" charset="0"/>
              <a:buChar char="•"/>
            </a:pPr>
            <a:endParaRPr lang="en-US" sz="2056" dirty="0">
              <a:latin typeface="+mn-lt"/>
            </a:endParaRPr>
          </a:p>
          <a:p>
            <a:pPr marL="457200" indent="-457200">
              <a:buFont typeface="Arial" panose="020B0604020202020204" pitchFamily="34" charset="0"/>
              <a:buChar char="•"/>
            </a:pPr>
            <a:r>
              <a:rPr lang="en-US" sz="2856" dirty="0">
                <a:latin typeface="+mn-lt"/>
              </a:rPr>
              <a:t>OEM hardware vendor-provided updates, such as drivers and firmware</a:t>
            </a:r>
          </a:p>
          <a:p>
            <a:pPr marL="685757" lvl="1" indent="-457200">
              <a:buFont typeface="Arial" panose="020B0604020202020204" pitchFamily="34" charset="0"/>
              <a:buChar char="•"/>
            </a:pPr>
            <a:r>
              <a:rPr lang="en-US" sz="2056" dirty="0"/>
              <a:t>Deployed using the Azure Stack Hub administrator portal</a:t>
            </a:r>
          </a:p>
          <a:p>
            <a:pPr marL="685757" lvl="1" indent="-457200">
              <a:buFont typeface="Arial" panose="020B0604020202020204" pitchFamily="34" charset="0"/>
              <a:buChar char="•"/>
            </a:pPr>
            <a:r>
              <a:rPr lang="en-GB" sz="2056" dirty="0">
                <a:latin typeface="+mn-lt"/>
              </a:rPr>
              <a:t>Some hardware vendors may require a hardware vendor VM that handles the internal firmware update process</a:t>
            </a:r>
          </a:p>
          <a:p>
            <a:pPr marL="685757" lvl="1" indent="-457200">
              <a:buFont typeface="Arial" panose="020B0604020202020204" pitchFamily="34" charset="0"/>
              <a:buChar char="•"/>
            </a:pPr>
            <a:r>
              <a:rPr lang="en-GB" sz="2056" dirty="0">
                <a:latin typeface="+mn-lt"/>
              </a:rPr>
              <a:t>Hosted on their own download site and have their own release cycle</a:t>
            </a:r>
          </a:p>
          <a:p>
            <a:pPr marL="685757" lvl="1" indent="-457200">
              <a:buFont typeface="Arial" panose="020B0604020202020204" pitchFamily="34" charset="0"/>
              <a:buChar char="•"/>
            </a:pPr>
            <a:r>
              <a:rPr lang="en-GB" sz="2056" dirty="0">
                <a:latin typeface="+mn-lt"/>
              </a:rPr>
              <a:t>Check with your OEM about their specific process</a:t>
            </a:r>
            <a:endParaRPr lang="en-US" sz="2056" dirty="0">
              <a:latin typeface="+mn-lt"/>
            </a:endParaRPr>
          </a:p>
          <a:p>
            <a:pPr marL="685757" lvl="1" indent="-457200">
              <a:buFont typeface="Arial" panose="020B0604020202020204" pitchFamily="34" charset="0"/>
              <a:buChar char="•"/>
            </a:pPr>
            <a:endParaRPr lang="en-US" sz="2056" dirty="0">
              <a:latin typeface="+mn-lt"/>
            </a:endParaRPr>
          </a:p>
          <a:p>
            <a:r>
              <a:rPr lang="en-US" sz="2040" b="1" dirty="0">
                <a:latin typeface="+mn-lt"/>
              </a:rPr>
              <a:t>Source: </a:t>
            </a:r>
            <a:r>
              <a:rPr lang="en-US" sz="1836" b="1" dirty="0">
                <a:latin typeface="+mn-lt"/>
              </a:rPr>
              <a:t>Azure Stack Hub servicing policy</a:t>
            </a:r>
            <a:br>
              <a:rPr lang="en-US" sz="1836" u="sng" dirty="0">
                <a:latin typeface="+mn-lt"/>
                <a:hlinkClick r:id="rId3"/>
              </a:rPr>
            </a:br>
            <a:r>
              <a:rPr lang="en-US" sz="1836" u="sng" dirty="0">
                <a:latin typeface="+mn-lt"/>
                <a:hlinkClick r:id="rId3"/>
              </a:rPr>
              <a:t>https://docs.microsoft.com/en-us/azure/azure-stack/azure-stack-servicing-policy#update-package-types</a:t>
            </a:r>
            <a:endParaRPr lang="en-US" sz="1836" dirty="0">
              <a:latin typeface="+mn-lt"/>
            </a:endParaRPr>
          </a:p>
        </p:txBody>
      </p:sp>
    </p:spTree>
    <p:extLst>
      <p:ext uri="{BB962C8B-B14F-4D97-AF65-F5344CB8AC3E}">
        <p14:creationId xmlns:p14="http://schemas.microsoft.com/office/powerpoint/2010/main" val="17851564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348FE3-EA6B-42A1-89FE-75CA247C6F29}"/>
              </a:ext>
            </a:extLst>
          </p:cNvPr>
          <p:cNvSpPr>
            <a:spLocks noGrp="1"/>
          </p:cNvSpPr>
          <p:nvPr>
            <p:ph type="title"/>
          </p:nvPr>
        </p:nvSpPr>
        <p:spPr/>
        <p:txBody>
          <a:bodyPr/>
          <a:lstStyle/>
          <a:p>
            <a:r>
              <a:rPr lang="en-US" dirty="0"/>
              <a:t>Microsoft software updates</a:t>
            </a:r>
          </a:p>
        </p:txBody>
      </p:sp>
      <p:graphicFrame>
        <p:nvGraphicFramePr>
          <p:cNvPr id="2" name="Table 4">
            <a:extLst>
              <a:ext uri="{FF2B5EF4-FFF2-40B4-BE49-F238E27FC236}">
                <a16:creationId xmlns:a16="http://schemas.microsoft.com/office/drawing/2014/main" id="{67FD7B50-E704-44F0-8C02-A73105373F4E}"/>
              </a:ext>
            </a:extLst>
          </p:cNvPr>
          <p:cNvGraphicFramePr>
            <a:graphicFrameLocks noGrp="1"/>
          </p:cNvGraphicFramePr>
          <p:nvPr>
            <p:extLst>
              <p:ext uri="{D42A27DB-BD31-4B8C-83A1-F6EECF244321}">
                <p14:modId xmlns:p14="http://schemas.microsoft.com/office/powerpoint/2010/main" val="3334175933"/>
              </p:ext>
            </p:extLst>
          </p:nvPr>
        </p:nvGraphicFramePr>
        <p:xfrm>
          <a:off x="960437" y="1592262"/>
          <a:ext cx="10515600" cy="273667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49936738"/>
                    </a:ext>
                  </a:extLst>
                </a:gridCol>
                <a:gridCol w="3505200">
                  <a:extLst>
                    <a:ext uri="{9D8B030D-6E8A-4147-A177-3AD203B41FA5}">
                      <a16:colId xmlns:a16="http://schemas.microsoft.com/office/drawing/2014/main" val="4102572748"/>
                    </a:ext>
                  </a:extLst>
                </a:gridCol>
                <a:gridCol w="3505200">
                  <a:extLst>
                    <a:ext uri="{9D8B030D-6E8A-4147-A177-3AD203B41FA5}">
                      <a16:colId xmlns:a16="http://schemas.microsoft.com/office/drawing/2014/main" val="3301850565"/>
                    </a:ext>
                  </a:extLst>
                </a:gridCol>
              </a:tblGrid>
              <a:tr h="740230">
                <a:tc>
                  <a:txBody>
                    <a:bodyPr/>
                    <a:lstStyle/>
                    <a:p>
                      <a:pPr algn="ctr"/>
                      <a:r>
                        <a:rPr lang="en-GB" sz="2800" dirty="0"/>
                        <a:t>Full</a:t>
                      </a:r>
                    </a:p>
                  </a:txBody>
                  <a:tcPr anchor="ctr"/>
                </a:tc>
                <a:tc>
                  <a:txBody>
                    <a:bodyPr/>
                    <a:lstStyle/>
                    <a:p>
                      <a:pPr algn="ctr"/>
                      <a:r>
                        <a:rPr lang="en-GB" sz="2800" dirty="0"/>
                        <a:t>Express</a:t>
                      </a:r>
                    </a:p>
                  </a:txBody>
                  <a:tcPr anchor="ctr"/>
                </a:tc>
                <a:tc>
                  <a:txBody>
                    <a:bodyPr/>
                    <a:lstStyle/>
                    <a:p>
                      <a:pPr algn="ctr"/>
                      <a:r>
                        <a:rPr lang="en-GB" sz="2800" dirty="0"/>
                        <a:t>Hotfixes</a:t>
                      </a:r>
                    </a:p>
                  </a:txBody>
                  <a:tcPr anchor="ctr"/>
                </a:tc>
                <a:extLst>
                  <a:ext uri="{0D108BD9-81ED-4DB2-BD59-A6C34878D82A}">
                    <a16:rowId xmlns:a16="http://schemas.microsoft.com/office/drawing/2014/main" val="578278089"/>
                  </a:ext>
                </a:extLst>
              </a:tr>
              <a:tr h="1698170">
                <a:tc>
                  <a:txBody>
                    <a:bodyPr/>
                    <a:lstStyle/>
                    <a:p>
                      <a:pPr algn="l">
                        <a:lnSpc>
                          <a:spcPct val="100000"/>
                        </a:lnSpc>
                        <a:spcBef>
                          <a:spcPts val="600"/>
                        </a:spcBef>
                      </a:pPr>
                      <a:r>
                        <a:rPr lang="en-GB" sz="2000" b="1" i="0" u="sng" kern="1200" dirty="0">
                          <a:solidFill>
                            <a:schemeClr val="dk1"/>
                          </a:solidFill>
                          <a:effectLst/>
                          <a:latin typeface="+mn-lt"/>
                          <a:ea typeface="+mn-ea"/>
                          <a:cs typeface="+mn-cs"/>
                        </a:rPr>
                        <a:t>Full</a:t>
                      </a:r>
                      <a:r>
                        <a:rPr lang="en-GB" sz="2000" b="0" i="0" kern="1200" dirty="0">
                          <a:solidFill>
                            <a:schemeClr val="dk1"/>
                          </a:solidFill>
                          <a:effectLst/>
                          <a:latin typeface="+mn-lt"/>
                          <a:ea typeface="+mn-ea"/>
                          <a:cs typeface="+mn-cs"/>
                        </a:rPr>
                        <a:t> update packages update the physical host operating systems in the scale unit and require a larger maintenance window</a:t>
                      </a:r>
                      <a:endParaRPr lang="en-GB" sz="2000" dirty="0"/>
                    </a:p>
                  </a:txBody>
                  <a:tcPr/>
                </a:tc>
                <a:tc>
                  <a:txBody>
                    <a:bodyPr/>
                    <a:lstStyle/>
                    <a:p>
                      <a:pPr algn="l">
                        <a:lnSpc>
                          <a:spcPct val="100000"/>
                        </a:lnSpc>
                        <a:spcBef>
                          <a:spcPts val="600"/>
                        </a:spcBef>
                      </a:pPr>
                      <a:r>
                        <a:rPr lang="en-GB" sz="2000" b="1" i="0" u="sng" kern="1200" dirty="0">
                          <a:solidFill>
                            <a:schemeClr val="dk1"/>
                          </a:solidFill>
                          <a:effectLst/>
                          <a:latin typeface="+mn-lt"/>
                          <a:ea typeface="+mn-ea"/>
                          <a:cs typeface="+mn-cs"/>
                        </a:rPr>
                        <a:t>Express</a:t>
                      </a:r>
                      <a:r>
                        <a:rPr lang="en-GB" sz="2000" b="0" i="0" kern="1200" dirty="0">
                          <a:solidFill>
                            <a:schemeClr val="dk1"/>
                          </a:solidFill>
                          <a:effectLst/>
                          <a:latin typeface="+mn-lt"/>
                          <a:ea typeface="+mn-ea"/>
                          <a:cs typeface="+mn-cs"/>
                        </a:rPr>
                        <a:t> update packages are scoped and don't update the underlying physical host operating systems, so require a smaller maintenance window</a:t>
                      </a:r>
                      <a:endParaRPr lang="en-GB" sz="2000" dirty="0"/>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GB" sz="2000" b="1" i="0" u="sng" kern="1200" dirty="0">
                          <a:solidFill>
                            <a:schemeClr val="dk1"/>
                          </a:solidFill>
                          <a:effectLst/>
                          <a:latin typeface="+mn-lt"/>
                          <a:ea typeface="+mn-ea"/>
                          <a:cs typeface="+mn-cs"/>
                        </a:rPr>
                        <a:t>Hotfixes</a:t>
                      </a:r>
                      <a:r>
                        <a:rPr lang="en-GB" sz="2000" b="0" i="0" kern="1200" dirty="0">
                          <a:solidFill>
                            <a:schemeClr val="dk1"/>
                          </a:solidFill>
                          <a:effectLst/>
                          <a:latin typeface="+mn-lt"/>
                          <a:ea typeface="+mn-ea"/>
                          <a:cs typeface="+mn-cs"/>
                        </a:rPr>
                        <a:t> address a specific issue that's often preventive or time-sensitive. </a:t>
                      </a:r>
                      <a:r>
                        <a:rPr lang="en-US" sz="2000" b="0" i="0" kern="1200" dirty="0">
                          <a:solidFill>
                            <a:schemeClr val="dk1"/>
                          </a:solidFill>
                          <a:effectLst/>
                          <a:latin typeface="+mn-lt"/>
                          <a:ea typeface="+mn-ea"/>
                          <a:cs typeface="+mn-cs"/>
                        </a:rPr>
                        <a:t>U</a:t>
                      </a:r>
                      <a:r>
                        <a:rPr lang="en-US" sz="2000" dirty="0">
                          <a:latin typeface="+mn-lt"/>
                        </a:rPr>
                        <a:t>nlike a full or express update, hotfixes can install in minutes. </a:t>
                      </a:r>
                    </a:p>
                    <a:p>
                      <a:pPr algn="l">
                        <a:lnSpc>
                          <a:spcPct val="100000"/>
                        </a:lnSpc>
                        <a:spcBef>
                          <a:spcPts val="600"/>
                        </a:spcBef>
                      </a:pPr>
                      <a:endParaRPr lang="en-GB" sz="2000" dirty="0"/>
                    </a:p>
                  </a:txBody>
                  <a:tcPr/>
                </a:tc>
                <a:extLst>
                  <a:ext uri="{0D108BD9-81ED-4DB2-BD59-A6C34878D82A}">
                    <a16:rowId xmlns:a16="http://schemas.microsoft.com/office/drawing/2014/main" val="1242691543"/>
                  </a:ext>
                </a:extLst>
              </a:tr>
            </a:tbl>
          </a:graphicData>
        </a:graphic>
      </p:graphicFrame>
      <p:sp>
        <p:nvSpPr>
          <p:cNvPr id="7" name="Text Placeholder 3">
            <a:extLst>
              <a:ext uri="{FF2B5EF4-FFF2-40B4-BE49-F238E27FC236}">
                <a16:creationId xmlns:a16="http://schemas.microsoft.com/office/drawing/2014/main" id="{4105C2E8-DCD9-4887-A7A8-9FD36DB9D724}"/>
              </a:ext>
            </a:extLst>
          </p:cNvPr>
          <p:cNvSpPr>
            <a:spLocks noGrp="1"/>
          </p:cNvSpPr>
          <p:nvPr>
            <p:ph type="body" sz="quarter" idx="10"/>
          </p:nvPr>
        </p:nvSpPr>
        <p:spPr>
          <a:xfrm>
            <a:off x="277103" y="4701480"/>
            <a:ext cx="11887100" cy="1732782"/>
          </a:xfrm>
        </p:spPr>
        <p:txBody>
          <a:bodyPr/>
          <a:lstStyle/>
          <a:p>
            <a:r>
              <a:rPr lang="en-US" sz="2800" b="1" dirty="0">
                <a:latin typeface="+mn-lt"/>
              </a:rPr>
              <a:t>Microsoft Updates</a:t>
            </a:r>
          </a:p>
          <a:p>
            <a:r>
              <a:rPr lang="en-GB" sz="2600" dirty="0">
                <a:latin typeface="+mn-lt"/>
              </a:rPr>
              <a:t>Microsoft releases multiple full and express software update packages per year </a:t>
            </a:r>
            <a:r>
              <a:rPr lang="en-US" sz="2600" dirty="0">
                <a:latin typeface="+mn-lt"/>
              </a:rPr>
              <a:t>for Azure Stack Hub integrated systems on a regular cadence that will typically fall on the </a:t>
            </a:r>
            <a:r>
              <a:rPr lang="en-US" sz="2600" b="1" dirty="0">
                <a:latin typeface="+mn-lt"/>
              </a:rPr>
              <a:t>fourth Tuesday of a month. </a:t>
            </a:r>
            <a:r>
              <a:rPr lang="en-US" sz="2600" dirty="0">
                <a:latin typeface="+mn-lt"/>
              </a:rPr>
              <a:t>Some months may not have an update.</a:t>
            </a:r>
          </a:p>
        </p:txBody>
      </p:sp>
    </p:spTree>
    <p:extLst>
      <p:ext uri="{BB962C8B-B14F-4D97-AF65-F5344CB8AC3E}">
        <p14:creationId xmlns:p14="http://schemas.microsoft.com/office/powerpoint/2010/main" val="42583942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D1FB-D9D6-40E8-B969-58E77C88D603}"/>
              </a:ext>
            </a:extLst>
          </p:cNvPr>
          <p:cNvSpPr>
            <a:spLocks noGrp="1"/>
          </p:cNvSpPr>
          <p:nvPr>
            <p:ph type="title"/>
          </p:nvPr>
        </p:nvSpPr>
        <p:spPr/>
        <p:txBody>
          <a:bodyPr/>
          <a:lstStyle/>
          <a:p>
            <a:r>
              <a:rPr lang="en-US" dirty="0"/>
              <a:t>Package versioning</a:t>
            </a:r>
          </a:p>
        </p:txBody>
      </p:sp>
      <p:sp>
        <p:nvSpPr>
          <p:cNvPr id="5" name="Text Placeholder 4">
            <a:extLst>
              <a:ext uri="{FF2B5EF4-FFF2-40B4-BE49-F238E27FC236}">
                <a16:creationId xmlns:a16="http://schemas.microsoft.com/office/drawing/2014/main" id="{C59614AD-FE51-493E-8AB0-1C3789AE81FF}"/>
              </a:ext>
            </a:extLst>
          </p:cNvPr>
          <p:cNvSpPr>
            <a:spLocks noGrp="1"/>
          </p:cNvSpPr>
          <p:nvPr>
            <p:ph type="body" sz="quarter" idx="10"/>
          </p:nvPr>
        </p:nvSpPr>
        <p:spPr>
          <a:xfrm>
            <a:off x="275481" y="1741157"/>
            <a:ext cx="7872731" cy="3964483"/>
          </a:xfrm>
        </p:spPr>
        <p:txBody>
          <a:bodyPr/>
          <a:lstStyle/>
          <a:p>
            <a:r>
              <a:rPr lang="en-US" sz="2448" dirty="0">
                <a:latin typeface="+mn-lt"/>
              </a:rPr>
              <a:t>Microsoft update packages have the following naming convention to easily identify the release date:</a:t>
            </a:r>
          </a:p>
          <a:p>
            <a:endParaRPr lang="en-US" sz="2448" dirty="0">
              <a:latin typeface="+mn-lt"/>
            </a:endParaRPr>
          </a:p>
          <a:p>
            <a:pPr lvl="1"/>
            <a:r>
              <a:rPr lang="en-US" sz="2448" i="1" dirty="0" err="1"/>
              <a:t>MajorProductVersion.YYMM.MinorVersion.BuildNumber</a:t>
            </a:r>
            <a:endParaRPr lang="en-US" sz="2448" i="1" dirty="0"/>
          </a:p>
          <a:p>
            <a:pPr lvl="1"/>
            <a:endParaRPr lang="en-US" sz="2448" dirty="0">
              <a:latin typeface="+mn-lt"/>
            </a:endParaRPr>
          </a:p>
          <a:p>
            <a:r>
              <a:rPr lang="en-US" sz="2448" dirty="0">
                <a:latin typeface="+mn-lt"/>
              </a:rPr>
              <a:t>For example, the August 2020 release is </a:t>
            </a:r>
            <a:r>
              <a:rPr lang="en-US" sz="2448" b="1" dirty="0">
                <a:latin typeface="+mn-lt"/>
              </a:rPr>
              <a:t>1.2008.13.88</a:t>
            </a:r>
          </a:p>
          <a:p>
            <a:r>
              <a:rPr lang="en-US" sz="2448" dirty="0">
                <a:latin typeface="+mn-lt"/>
              </a:rPr>
              <a:t>A hotfix for 2008 increments the minor version and build number, e.g., </a:t>
            </a:r>
            <a:r>
              <a:rPr lang="en-US" sz="2448" b="1" dirty="0">
                <a:latin typeface="+mn-lt"/>
              </a:rPr>
              <a:t>1.2008.20.102</a:t>
            </a:r>
          </a:p>
          <a:p>
            <a:endParaRPr lang="en-US" sz="2040" dirty="0">
              <a:latin typeface="+mn-lt"/>
            </a:endParaRPr>
          </a:p>
          <a:p>
            <a:r>
              <a:rPr lang="en-US" sz="2040" b="1" dirty="0">
                <a:latin typeface="+mn-lt"/>
              </a:rPr>
              <a:t>See </a:t>
            </a:r>
            <a:r>
              <a:rPr lang="en-US" sz="2040" b="1" dirty="0">
                <a:latin typeface="+mn-lt"/>
                <a:hlinkClick r:id="rId3"/>
              </a:rPr>
              <a:t>http://aka.ms/azurestackupdate</a:t>
            </a:r>
            <a:r>
              <a:rPr lang="en-US" sz="2040" b="1" dirty="0">
                <a:latin typeface="+mn-lt"/>
              </a:rPr>
              <a:t> for details.</a:t>
            </a:r>
            <a:endParaRPr lang="en-US" sz="1836" dirty="0">
              <a:latin typeface="+mn-lt"/>
            </a:endParaRPr>
          </a:p>
        </p:txBody>
      </p:sp>
      <p:grpSp>
        <p:nvGrpSpPr>
          <p:cNvPr id="4" name="Group 3">
            <a:extLst>
              <a:ext uri="{FF2B5EF4-FFF2-40B4-BE49-F238E27FC236}">
                <a16:creationId xmlns:a16="http://schemas.microsoft.com/office/drawing/2014/main" id="{D688A1CA-6F1C-4FF8-93C7-78BA9E48ABF8}"/>
              </a:ext>
            </a:extLst>
          </p:cNvPr>
          <p:cNvGrpSpPr/>
          <p:nvPr/>
        </p:nvGrpSpPr>
        <p:grpSpPr>
          <a:xfrm>
            <a:off x="8351837" y="2251525"/>
            <a:ext cx="3582282" cy="2491473"/>
            <a:chOff x="6069330" y="912208"/>
            <a:chExt cx="1809750" cy="1406521"/>
          </a:xfrm>
        </p:grpSpPr>
        <p:sp>
          <p:nvSpPr>
            <p:cNvPr id="6" name="TextBox 5">
              <a:extLst>
                <a:ext uri="{FF2B5EF4-FFF2-40B4-BE49-F238E27FC236}">
                  <a16:creationId xmlns:a16="http://schemas.microsoft.com/office/drawing/2014/main" id="{4946C9C9-C816-486F-83F5-A1A6A18ABB9D}"/>
                </a:ext>
              </a:extLst>
            </p:cNvPr>
            <p:cNvSpPr txBox="1"/>
            <p:nvPr/>
          </p:nvSpPr>
          <p:spPr>
            <a:xfrm>
              <a:off x="6979920" y="912208"/>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Year</a:t>
              </a:r>
            </a:p>
          </p:txBody>
        </p:sp>
        <p:sp>
          <p:nvSpPr>
            <p:cNvPr id="7" name="Rectangle 6">
              <a:extLst>
                <a:ext uri="{FF2B5EF4-FFF2-40B4-BE49-F238E27FC236}">
                  <a16:creationId xmlns:a16="http://schemas.microsoft.com/office/drawing/2014/main" id="{E1F14DB4-0D97-4FAC-AA4D-0FC0994ACED6}"/>
                </a:ext>
              </a:extLst>
            </p:cNvPr>
            <p:cNvSpPr/>
            <p:nvPr/>
          </p:nvSpPr>
          <p:spPr bwMode="auto">
            <a:xfrm>
              <a:off x="635127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20</a:t>
              </a:r>
            </a:p>
          </p:txBody>
        </p:sp>
        <p:sp>
          <p:nvSpPr>
            <p:cNvPr id="8" name="Rectangle 7">
              <a:extLst>
                <a:ext uri="{FF2B5EF4-FFF2-40B4-BE49-F238E27FC236}">
                  <a16:creationId xmlns:a16="http://schemas.microsoft.com/office/drawing/2014/main" id="{67100221-4D76-4A28-8120-43F849F16E4E}"/>
                </a:ext>
              </a:extLst>
            </p:cNvPr>
            <p:cNvSpPr/>
            <p:nvPr/>
          </p:nvSpPr>
          <p:spPr bwMode="auto">
            <a:xfrm>
              <a:off x="703326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08</a:t>
              </a:r>
            </a:p>
          </p:txBody>
        </p:sp>
        <p:cxnSp>
          <p:nvCxnSpPr>
            <p:cNvPr id="9" name="Connector: Elbow 8">
              <a:extLst>
                <a:ext uri="{FF2B5EF4-FFF2-40B4-BE49-F238E27FC236}">
                  <a16:creationId xmlns:a16="http://schemas.microsoft.com/office/drawing/2014/main" id="{8FED3DF4-8A36-4D19-87C4-DD20DF0BBF81}"/>
                </a:ext>
              </a:extLst>
            </p:cNvPr>
            <p:cNvCxnSpPr>
              <a:cxnSpLocks/>
              <a:stCxn id="7" idx="0"/>
              <a:endCxn id="6" idx="1"/>
            </p:cNvCxnSpPr>
            <p:nvPr/>
          </p:nvCxnSpPr>
          <p:spPr>
            <a:xfrm rot="5400000" flipH="1" flipV="1">
              <a:off x="6624994" y="1018422"/>
              <a:ext cx="370762" cy="33909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F9DD5F-6205-4BD9-84A9-01954E0E81BD}"/>
                </a:ext>
              </a:extLst>
            </p:cNvPr>
            <p:cNvSpPr txBox="1"/>
            <p:nvPr/>
          </p:nvSpPr>
          <p:spPr>
            <a:xfrm>
              <a:off x="6069330" y="2137976"/>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Month</a:t>
              </a:r>
            </a:p>
          </p:txBody>
        </p:sp>
        <p:cxnSp>
          <p:nvCxnSpPr>
            <p:cNvPr id="11" name="Connector: Elbow 10">
              <a:extLst>
                <a:ext uri="{FF2B5EF4-FFF2-40B4-BE49-F238E27FC236}">
                  <a16:creationId xmlns:a16="http://schemas.microsoft.com/office/drawing/2014/main" id="{0F3FE238-D6B2-4EBF-8EE5-5046B746958C}"/>
                </a:ext>
              </a:extLst>
            </p:cNvPr>
            <p:cNvCxnSpPr>
              <a:stCxn id="8" idx="2"/>
              <a:endCxn id="10" idx="3"/>
            </p:cNvCxnSpPr>
            <p:nvPr/>
          </p:nvCxnSpPr>
          <p:spPr>
            <a:xfrm rot="5400000">
              <a:off x="6970962" y="1876494"/>
              <a:ext cx="349387" cy="35433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94302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2EA7-30FA-49BC-BF87-389B7D0C4703}"/>
              </a:ext>
            </a:extLst>
          </p:cNvPr>
          <p:cNvSpPr>
            <a:spLocks noGrp="1"/>
          </p:cNvSpPr>
          <p:nvPr>
            <p:ph type="title"/>
          </p:nvPr>
        </p:nvSpPr>
        <p:spPr/>
        <p:txBody>
          <a:bodyPr/>
          <a:lstStyle/>
          <a:p>
            <a:r>
              <a:rPr lang="en-US" dirty="0"/>
              <a:t>Package contents (1 of 2)</a:t>
            </a:r>
          </a:p>
        </p:txBody>
      </p:sp>
      <p:sp>
        <p:nvSpPr>
          <p:cNvPr id="3" name="Text Placeholder 2">
            <a:extLst>
              <a:ext uri="{FF2B5EF4-FFF2-40B4-BE49-F238E27FC236}">
                <a16:creationId xmlns:a16="http://schemas.microsoft.com/office/drawing/2014/main" id="{899E5F7D-D7B1-4A8A-AD25-01113CCE67D5}"/>
              </a:ext>
            </a:extLst>
          </p:cNvPr>
          <p:cNvSpPr>
            <a:spLocks noGrp="1"/>
          </p:cNvSpPr>
          <p:nvPr>
            <p:ph type="body" sz="quarter" idx="10"/>
          </p:nvPr>
        </p:nvSpPr>
        <p:spPr>
          <a:xfrm>
            <a:off x="275482" y="1212851"/>
            <a:ext cx="11887100" cy="3460983"/>
          </a:xfrm>
        </p:spPr>
        <p:txBody>
          <a:bodyPr/>
          <a:lstStyle/>
          <a:p>
            <a:r>
              <a:rPr lang="en-US" sz="2448">
                <a:latin typeface="+mn-lt"/>
              </a:rPr>
              <a:t>An update package typically consists of the following files:</a:t>
            </a:r>
          </a:p>
          <a:p>
            <a:pPr marL="582873" indent="-582873">
              <a:buFont typeface="Arial" panose="020B0604020202020204" pitchFamily="34" charset="0"/>
              <a:buChar char="•"/>
            </a:pPr>
            <a:r>
              <a:rPr lang="en-US" sz="2448">
                <a:latin typeface="+mn-lt"/>
              </a:rPr>
              <a:t>A self-extracting PackageName.exe file. This file contains the payload for the update, for example the latest cumulative update for Windows Server. </a:t>
            </a:r>
          </a:p>
          <a:p>
            <a:pPr marL="582873" indent="-582873">
              <a:buFont typeface="Arial" panose="020B0604020202020204" pitchFamily="34" charset="0"/>
              <a:buChar char="•"/>
            </a:pPr>
            <a:r>
              <a:rPr lang="en-US" sz="2448">
                <a:latin typeface="+mn-lt"/>
              </a:rPr>
              <a:t>Corresponding </a:t>
            </a:r>
            <a:r>
              <a:rPr lang="en-US" sz="2448" err="1">
                <a:latin typeface="+mn-lt"/>
              </a:rPr>
              <a:t>PackageName.bin</a:t>
            </a:r>
            <a:r>
              <a:rPr lang="en-US" sz="2448">
                <a:latin typeface="+mn-lt"/>
              </a:rPr>
              <a:t> files. These files provide compression for the payload that's associated with the PackageName.exe file. </a:t>
            </a:r>
          </a:p>
          <a:p>
            <a:pPr marL="582873" indent="-582873">
              <a:buFont typeface="Arial" panose="020B0604020202020204" pitchFamily="34" charset="0"/>
              <a:buChar char="•"/>
            </a:pPr>
            <a:r>
              <a:rPr lang="en-US" sz="2448">
                <a:latin typeface="+mn-lt"/>
              </a:rPr>
              <a:t>A Metadata.xml file. This file contains essential information about the update, for example the publisher, name, prerequisite, size, and support path URL.</a:t>
            </a:r>
          </a:p>
          <a:p>
            <a:endParaRPr lang="en-US">
              <a:latin typeface="+mn-lt"/>
            </a:endParaRPr>
          </a:p>
        </p:txBody>
      </p:sp>
      <p:pic>
        <p:nvPicPr>
          <p:cNvPr id="4" name="Picture 3">
            <a:extLst>
              <a:ext uri="{FF2B5EF4-FFF2-40B4-BE49-F238E27FC236}">
                <a16:creationId xmlns:a16="http://schemas.microsoft.com/office/drawing/2014/main" id="{662D8A67-F815-4876-A702-DF6D06550DD5}"/>
              </a:ext>
            </a:extLst>
          </p:cNvPr>
          <p:cNvPicPr/>
          <p:nvPr/>
        </p:nvPicPr>
        <p:blipFill rotWithShape="1">
          <a:blip r:embed="rId3"/>
          <a:srcRect l="13967" t="13440" r="34384" b="68976"/>
          <a:stretch/>
        </p:blipFill>
        <p:spPr bwMode="auto">
          <a:xfrm>
            <a:off x="2313100" y="4564062"/>
            <a:ext cx="7810274" cy="1632659"/>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68442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Package contents (2 of 2)</a:t>
            </a:r>
          </a:p>
        </p:txBody>
      </p:sp>
      <p:sp>
        <p:nvSpPr>
          <p:cNvPr id="3" name="Text Placeholder 2">
            <a:extLst>
              <a:ext uri="{FF2B5EF4-FFF2-40B4-BE49-F238E27FC236}">
                <a16:creationId xmlns:a16="http://schemas.microsoft.com/office/drawing/2014/main" id="{BD64DA2F-1E3D-446D-B9CB-D164951EF81E}"/>
              </a:ext>
            </a:extLst>
          </p:cNvPr>
          <p:cNvSpPr>
            <a:spLocks noGrp="1"/>
          </p:cNvSpPr>
          <p:nvPr>
            <p:ph type="body" sz="quarter" idx="10"/>
          </p:nvPr>
        </p:nvSpPr>
        <p:spPr>
          <a:xfrm>
            <a:off x="275482" y="1212851"/>
            <a:ext cx="11887100" cy="1616603"/>
          </a:xfrm>
        </p:spPr>
        <p:txBody>
          <a:bodyPr/>
          <a:lstStyle/>
          <a:p>
            <a:r>
              <a:rPr lang="en-US" sz="2856" dirty="0"/>
              <a:t>The metadata.xml contains relevant metadata for the update like Size, Name, </a:t>
            </a:r>
            <a:r>
              <a:rPr lang="en-US" sz="2856" dirty="0" err="1"/>
              <a:t>MinVersion</a:t>
            </a:r>
            <a:r>
              <a:rPr lang="en-US" sz="2856" dirty="0"/>
              <a:t>, Description </a:t>
            </a:r>
            <a:r>
              <a:rPr lang="en-US" sz="2856" dirty="0" err="1"/>
              <a:t>etc</a:t>
            </a:r>
            <a:r>
              <a:rPr lang="en-US" sz="2856" dirty="0"/>
              <a:t>:</a:t>
            </a:r>
          </a:p>
          <a:p>
            <a:endParaRPr lang="en-US" dirty="0"/>
          </a:p>
        </p:txBody>
      </p:sp>
      <p:sp>
        <p:nvSpPr>
          <p:cNvPr id="4" name="Rectangle 3">
            <a:extLst>
              <a:ext uri="{FF2B5EF4-FFF2-40B4-BE49-F238E27FC236}">
                <a16:creationId xmlns:a16="http://schemas.microsoft.com/office/drawing/2014/main" id="{C84536A3-3975-4F80-B482-CBB7F92BD997}"/>
              </a:ext>
            </a:extLst>
          </p:cNvPr>
          <p:cNvSpPr/>
          <p:nvPr/>
        </p:nvSpPr>
        <p:spPr>
          <a:xfrm>
            <a:off x="1570037" y="3033121"/>
            <a:ext cx="9753600" cy="3234155"/>
          </a:xfrm>
          <a:prstGeom prst="rect">
            <a:avLst/>
          </a:prstGeom>
        </p:spPr>
        <p:txBody>
          <a:bodyPr wrap="square">
            <a:spAutoFit/>
          </a:bodyPr>
          <a:lstStyle/>
          <a:p>
            <a:pPr marL="466298" defTabSz="932597">
              <a:lnSpc>
                <a:spcPct val="107000"/>
              </a:lnSpc>
              <a:spcAft>
                <a:spcPts val="816"/>
              </a:spcAft>
              <a:defRPr/>
            </a:pP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UpdatePackageManifest</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&gt;2379</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&gt;https://aka.ms/azurestackupdate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 1.1808.5.110 </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3200" b="1"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665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Updates: How do we do it?</a:t>
            </a:r>
          </a:p>
        </p:txBody>
      </p:sp>
      <p:pic>
        <p:nvPicPr>
          <p:cNvPr id="7" name="Picture 26" descr="Bug 512x512.png">
            <a:extLst>
              <a:ext uri="{FF2B5EF4-FFF2-40B4-BE49-F238E27FC236}">
                <a16:creationId xmlns:a16="http://schemas.microsoft.com/office/drawing/2014/main" id="{A4C833A6-108E-4B26-8CE9-46E4B9F949BC}"/>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2547922" y="5876409"/>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 name="Group 7">
            <a:extLst>
              <a:ext uri="{FF2B5EF4-FFF2-40B4-BE49-F238E27FC236}">
                <a16:creationId xmlns:a16="http://schemas.microsoft.com/office/drawing/2014/main" id="{4F967DF4-7B17-43F4-A9DB-8096A455FAF5}"/>
              </a:ext>
            </a:extLst>
          </p:cNvPr>
          <p:cNvGrpSpPr/>
          <p:nvPr/>
        </p:nvGrpSpPr>
        <p:grpSpPr>
          <a:xfrm>
            <a:off x="2130567" y="2573259"/>
            <a:ext cx="1470598" cy="990919"/>
            <a:chOff x="20576" y="2128741"/>
            <a:chExt cx="3453649" cy="2270242"/>
          </a:xfrm>
        </p:grpSpPr>
        <p:sp>
          <p:nvSpPr>
            <p:cNvPr id="9" name="Rectangle 8">
              <a:extLst>
                <a:ext uri="{FF2B5EF4-FFF2-40B4-BE49-F238E27FC236}">
                  <a16:creationId xmlns:a16="http://schemas.microsoft.com/office/drawing/2014/main" id="{26546605-F5FE-482E-8528-DAF87AE929F8}"/>
                </a:ext>
              </a:extLst>
            </p:cNvPr>
            <p:cNvSpPr/>
            <p:nvPr/>
          </p:nvSpPr>
          <p:spPr bwMode="auto">
            <a:xfrm>
              <a:off x="20576"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 name="Group 9">
              <a:extLst>
                <a:ext uri="{FF2B5EF4-FFF2-40B4-BE49-F238E27FC236}">
                  <a16:creationId xmlns:a16="http://schemas.microsoft.com/office/drawing/2014/main" id="{5894D96D-4915-4E03-BB79-D9032D764D48}"/>
                </a:ext>
              </a:extLst>
            </p:cNvPr>
            <p:cNvGrpSpPr/>
            <p:nvPr/>
          </p:nvGrpSpPr>
          <p:grpSpPr bwMode="black">
            <a:xfrm>
              <a:off x="1072119" y="3062004"/>
              <a:ext cx="1309410" cy="1067903"/>
              <a:chOff x="5184775" y="225425"/>
              <a:chExt cx="1500188" cy="1220788"/>
            </a:xfrm>
            <a:solidFill>
              <a:srgbClr val="FFFFFF"/>
            </a:solidFill>
          </p:grpSpPr>
          <p:sp>
            <p:nvSpPr>
              <p:cNvPr id="12" name="Freeform 86">
                <a:extLst>
                  <a:ext uri="{FF2B5EF4-FFF2-40B4-BE49-F238E27FC236}">
                    <a16:creationId xmlns:a16="http://schemas.microsoft.com/office/drawing/2014/main" id="{A76ED3DC-6EDD-4913-AC42-59848ADD4E25}"/>
                  </a:ext>
                </a:extLst>
              </p:cNvPr>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13" name="Oval 87">
                <a:extLst>
                  <a:ext uri="{FF2B5EF4-FFF2-40B4-BE49-F238E27FC236}">
                    <a16:creationId xmlns:a16="http://schemas.microsoft.com/office/drawing/2014/main" id="{1A13B46F-9415-4AF9-A67B-73C505AEB725}"/>
                  </a:ext>
                </a:extLst>
              </p:cNvPr>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14" name="Freeform 88">
                <a:extLst>
                  <a:ext uri="{FF2B5EF4-FFF2-40B4-BE49-F238E27FC236}">
                    <a16:creationId xmlns:a16="http://schemas.microsoft.com/office/drawing/2014/main" id="{3411D4BE-D00F-4631-9C0F-96B80047BA44}"/>
                  </a:ext>
                </a:extLst>
              </p:cNvPr>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sp>
          <p:nvSpPr>
            <p:cNvPr id="11" name="TextBox 10">
              <a:extLst>
                <a:ext uri="{FF2B5EF4-FFF2-40B4-BE49-F238E27FC236}">
                  <a16:creationId xmlns:a16="http://schemas.microsoft.com/office/drawing/2014/main" id="{51BEF37C-5203-4CF1-897E-C24448C8921E}"/>
                </a:ext>
              </a:extLst>
            </p:cNvPr>
            <p:cNvSpPr txBox="1"/>
            <p:nvPr/>
          </p:nvSpPr>
          <p:spPr>
            <a:xfrm>
              <a:off x="898145" y="2211108"/>
              <a:ext cx="1698513" cy="586872"/>
            </a:xfrm>
            <a:prstGeom prst="rect">
              <a:avLst/>
            </a:prstGeom>
            <a:noFill/>
          </p:spPr>
          <p:txBody>
            <a:bodyPr wrap="square" lIns="0" tIns="0" rIns="0" bIns="0" rtlCol="0">
              <a:spAutoFit/>
            </a:bodyPr>
            <a:lstStyle/>
            <a:p>
              <a:pPr algn="ctr" defTabSz="932563">
                <a:defRPr/>
              </a:pPr>
              <a:r>
                <a:rPr lang="en-US" sz="1632">
                  <a:solidFill>
                    <a:srgbClr val="FFFFFF">
                      <a:lumMod val="95000"/>
                    </a:srgbClr>
                  </a:solidFill>
                  <a:latin typeface="Segoe UI Light" panose="020B0502040204020203" pitchFamily="34" charset="0"/>
                  <a:cs typeface="Segoe UI Light" panose="020B0502040204020203" pitchFamily="34" charset="0"/>
                </a:rPr>
                <a:t>Build</a:t>
              </a:r>
              <a:endParaRPr lang="en-US" sz="2856">
                <a:solidFill>
                  <a:srgbClr val="FFFFFF">
                    <a:lumMod val="95000"/>
                  </a:srgbClr>
                </a:solidFill>
                <a:latin typeface="Segoe UI Light" panose="020B0502040204020203" pitchFamily="34" charset="0"/>
                <a:cs typeface="Segoe UI Light" panose="020B0502040204020203" pitchFamily="34" charset="0"/>
              </a:endParaRPr>
            </a:p>
          </p:txBody>
        </p:sp>
      </p:grpSp>
      <p:pic>
        <p:nvPicPr>
          <p:cNvPr id="15" name="Picture 14">
            <a:extLst>
              <a:ext uri="{FF2B5EF4-FFF2-40B4-BE49-F238E27FC236}">
                <a16:creationId xmlns:a16="http://schemas.microsoft.com/office/drawing/2014/main" id="{82854AFE-E022-48F0-9CF6-F2E08623792D}"/>
              </a:ext>
            </a:extLst>
          </p:cNvPr>
          <p:cNvPicPr>
            <a:picLocks noChangeAspect="1"/>
          </p:cNvPicPr>
          <p:nvPr/>
        </p:nvPicPr>
        <p:blipFill>
          <a:blip r:embed="rId4"/>
          <a:stretch>
            <a:fillRect/>
          </a:stretch>
        </p:blipFill>
        <p:spPr>
          <a:xfrm>
            <a:off x="233854" y="2397546"/>
            <a:ext cx="778178" cy="1365292"/>
          </a:xfrm>
          <a:prstGeom prst="rect">
            <a:avLst/>
          </a:prstGeom>
        </p:spPr>
      </p:pic>
      <p:cxnSp>
        <p:nvCxnSpPr>
          <p:cNvPr id="16" name="Straight Arrow Connector 15">
            <a:extLst>
              <a:ext uri="{FF2B5EF4-FFF2-40B4-BE49-F238E27FC236}">
                <a16:creationId xmlns:a16="http://schemas.microsoft.com/office/drawing/2014/main" id="{C2AD26B0-CF33-48A4-9248-D899EE467202}"/>
              </a:ext>
            </a:extLst>
          </p:cNvPr>
          <p:cNvCxnSpPr>
            <a:stCxn id="15" idx="3"/>
            <a:endCxn id="9" idx="1"/>
          </p:cNvCxnSpPr>
          <p:nvPr/>
        </p:nvCxnSpPr>
        <p:spPr>
          <a:xfrm flipV="1">
            <a:off x="1012032" y="3068718"/>
            <a:ext cx="1118534" cy="11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577FF89-B264-4B15-9ADF-7FD75FE65D9B}"/>
              </a:ext>
            </a:extLst>
          </p:cNvPr>
          <p:cNvGrpSpPr/>
          <p:nvPr/>
        </p:nvGrpSpPr>
        <p:grpSpPr>
          <a:xfrm>
            <a:off x="2163098" y="3840652"/>
            <a:ext cx="1470598" cy="990919"/>
            <a:chOff x="10048" y="2128741"/>
            <a:chExt cx="3453649" cy="2270242"/>
          </a:xfrm>
        </p:grpSpPr>
        <p:sp>
          <p:nvSpPr>
            <p:cNvPr id="18" name="Rectangle 17">
              <a:extLst>
                <a:ext uri="{FF2B5EF4-FFF2-40B4-BE49-F238E27FC236}">
                  <a16:creationId xmlns:a16="http://schemas.microsoft.com/office/drawing/2014/main" id="{99660445-DBC7-4B04-BB8B-CDC0F1CE5E1A}"/>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9" name="TextBox 18">
              <a:extLst>
                <a:ext uri="{FF2B5EF4-FFF2-40B4-BE49-F238E27FC236}">
                  <a16:creationId xmlns:a16="http://schemas.microsoft.com/office/drawing/2014/main" id="{5BD2E9BA-DECD-4EA8-ACB4-87649F9B84F6}"/>
                </a:ext>
              </a:extLst>
            </p:cNvPr>
            <p:cNvSpPr txBox="1"/>
            <p:nvPr/>
          </p:nvSpPr>
          <p:spPr>
            <a:xfrm>
              <a:off x="20576" y="2211109"/>
              <a:ext cx="3297873" cy="503435"/>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Deploy &amp;  validate </a:t>
              </a:r>
            </a:p>
          </p:txBody>
        </p:sp>
      </p:grpSp>
      <p:cxnSp>
        <p:nvCxnSpPr>
          <p:cNvPr id="20" name="Straight Arrow Connector 19">
            <a:extLst>
              <a:ext uri="{FF2B5EF4-FFF2-40B4-BE49-F238E27FC236}">
                <a16:creationId xmlns:a16="http://schemas.microsoft.com/office/drawing/2014/main" id="{36CC64DE-AE41-4A94-B7F6-D07CB9FD9CDB}"/>
              </a:ext>
            </a:extLst>
          </p:cNvPr>
          <p:cNvCxnSpPr>
            <a:cxnSpLocks/>
            <a:stCxn id="9" idx="2"/>
            <a:endCxn id="19" idx="0"/>
          </p:cNvCxnSpPr>
          <p:nvPr/>
        </p:nvCxnSpPr>
        <p:spPr>
          <a:xfrm>
            <a:off x="2865866" y="3564178"/>
            <a:ext cx="3849" cy="3124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B5D9799-E497-430D-8E2C-126C09CF4461}"/>
              </a:ext>
            </a:extLst>
          </p:cNvPr>
          <p:cNvPicPr>
            <a:picLocks noChangeAspect="1"/>
          </p:cNvPicPr>
          <p:nvPr/>
        </p:nvPicPr>
        <p:blipFill>
          <a:blip r:embed="rId5"/>
          <a:stretch>
            <a:fillRect/>
          </a:stretch>
        </p:blipFill>
        <p:spPr>
          <a:xfrm>
            <a:off x="2539427" y="4125450"/>
            <a:ext cx="652878" cy="671533"/>
          </a:xfrm>
          <a:prstGeom prst="rect">
            <a:avLst/>
          </a:prstGeom>
        </p:spPr>
      </p:pic>
      <p:cxnSp>
        <p:nvCxnSpPr>
          <p:cNvPr id="22" name="Connector: Curved 21">
            <a:extLst>
              <a:ext uri="{FF2B5EF4-FFF2-40B4-BE49-F238E27FC236}">
                <a16:creationId xmlns:a16="http://schemas.microsoft.com/office/drawing/2014/main" id="{0761BA8C-4931-4E95-878E-707CF2254EA5}"/>
              </a:ext>
            </a:extLst>
          </p:cNvPr>
          <p:cNvCxnSpPr>
            <a:stCxn id="18" idx="1"/>
            <a:endCxn id="15" idx="2"/>
          </p:cNvCxnSpPr>
          <p:nvPr/>
        </p:nvCxnSpPr>
        <p:spPr>
          <a:xfrm rot="10800000">
            <a:off x="622943" y="3762837"/>
            <a:ext cx="1540154" cy="573274"/>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6" descr="Bug 512x512.png">
            <a:extLst>
              <a:ext uri="{FF2B5EF4-FFF2-40B4-BE49-F238E27FC236}">
                <a16:creationId xmlns:a16="http://schemas.microsoft.com/office/drawing/2014/main" id="{B4CA75FC-6AD0-4BD3-BB74-87ABB6404CA9}"/>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7474197">
            <a:off x="920762" y="3868869"/>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Box 23">
            <a:extLst>
              <a:ext uri="{FF2B5EF4-FFF2-40B4-BE49-F238E27FC236}">
                <a16:creationId xmlns:a16="http://schemas.microsoft.com/office/drawing/2014/main" id="{A03FE351-E09C-4612-8948-3A1793A8895D}"/>
              </a:ext>
            </a:extLst>
          </p:cNvPr>
          <p:cNvSpPr txBox="1"/>
          <p:nvPr/>
        </p:nvSpPr>
        <p:spPr>
          <a:xfrm>
            <a:off x="233855" y="2217235"/>
            <a:ext cx="1118533"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Developer</a:t>
            </a:r>
          </a:p>
        </p:txBody>
      </p:sp>
      <p:sp>
        <p:nvSpPr>
          <p:cNvPr id="25" name="TextBox 24">
            <a:extLst>
              <a:ext uri="{FF2B5EF4-FFF2-40B4-BE49-F238E27FC236}">
                <a16:creationId xmlns:a16="http://schemas.microsoft.com/office/drawing/2014/main" id="{B1A5F15F-052C-437E-B3B5-F3F1A5987E85}"/>
              </a:ext>
            </a:extLst>
          </p:cNvPr>
          <p:cNvSpPr txBox="1"/>
          <p:nvPr/>
        </p:nvSpPr>
        <p:spPr>
          <a:xfrm>
            <a:off x="2163099" y="4867522"/>
            <a:ext cx="1470598" cy="288137"/>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node system</a:t>
            </a:r>
          </a:p>
        </p:txBody>
      </p:sp>
      <p:sp>
        <p:nvSpPr>
          <p:cNvPr id="26" name="Right Brace 25">
            <a:extLst>
              <a:ext uri="{FF2B5EF4-FFF2-40B4-BE49-F238E27FC236}">
                <a16:creationId xmlns:a16="http://schemas.microsoft.com/office/drawing/2014/main" id="{563EDD2F-71D4-4F3D-9936-A9116869FB93}"/>
              </a:ext>
            </a:extLst>
          </p:cNvPr>
          <p:cNvSpPr/>
          <p:nvPr/>
        </p:nvSpPr>
        <p:spPr>
          <a:xfrm>
            <a:off x="3818048" y="1871805"/>
            <a:ext cx="614462" cy="292517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grpSp>
        <p:nvGrpSpPr>
          <p:cNvPr id="27" name="Group 26">
            <a:extLst>
              <a:ext uri="{FF2B5EF4-FFF2-40B4-BE49-F238E27FC236}">
                <a16:creationId xmlns:a16="http://schemas.microsoft.com/office/drawing/2014/main" id="{C9B6B75E-3C2A-499F-9964-01A69D8FC1F2}"/>
              </a:ext>
            </a:extLst>
          </p:cNvPr>
          <p:cNvGrpSpPr/>
          <p:nvPr/>
        </p:nvGrpSpPr>
        <p:grpSpPr>
          <a:xfrm>
            <a:off x="4537954" y="2642250"/>
            <a:ext cx="1899150" cy="1283776"/>
            <a:chOff x="10048" y="2128741"/>
            <a:chExt cx="3453649" cy="2270242"/>
          </a:xfrm>
        </p:grpSpPr>
        <p:sp>
          <p:nvSpPr>
            <p:cNvPr id="28" name="Rectangle 27">
              <a:extLst>
                <a:ext uri="{FF2B5EF4-FFF2-40B4-BE49-F238E27FC236}">
                  <a16:creationId xmlns:a16="http://schemas.microsoft.com/office/drawing/2014/main" id="{2760A233-4F8F-41AF-BB20-0BFD751A17F2}"/>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 name="TextBox 28">
              <a:extLst>
                <a:ext uri="{FF2B5EF4-FFF2-40B4-BE49-F238E27FC236}">
                  <a16:creationId xmlns:a16="http://schemas.microsoft.com/office/drawing/2014/main" id="{9EDDEA3B-BCCA-4DC8-BE6C-F753D58E253E}"/>
                </a:ext>
              </a:extLst>
            </p:cNvPr>
            <p:cNvSpPr txBox="1"/>
            <p:nvPr/>
          </p:nvSpPr>
          <p:spPr>
            <a:xfrm>
              <a:off x="20575" y="2211108"/>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Continuous integration &amp; Validation  </a:t>
              </a:r>
            </a:p>
          </p:txBody>
        </p:sp>
      </p:grpSp>
      <p:pic>
        <p:nvPicPr>
          <p:cNvPr id="30" name="Picture 29">
            <a:extLst>
              <a:ext uri="{FF2B5EF4-FFF2-40B4-BE49-F238E27FC236}">
                <a16:creationId xmlns:a16="http://schemas.microsoft.com/office/drawing/2014/main" id="{1E20B86B-AD95-4233-B957-A542BE471638}"/>
              </a:ext>
            </a:extLst>
          </p:cNvPr>
          <p:cNvPicPr>
            <a:picLocks noChangeAspect="1"/>
          </p:cNvPicPr>
          <p:nvPr/>
        </p:nvPicPr>
        <p:blipFill>
          <a:blip r:embed="rId5"/>
          <a:stretch>
            <a:fillRect/>
          </a:stretch>
        </p:blipFill>
        <p:spPr>
          <a:xfrm>
            <a:off x="4616863" y="3200395"/>
            <a:ext cx="652878" cy="671533"/>
          </a:xfrm>
          <a:prstGeom prst="rect">
            <a:avLst/>
          </a:prstGeom>
        </p:spPr>
      </p:pic>
      <p:pic>
        <p:nvPicPr>
          <p:cNvPr id="31" name="Picture 30">
            <a:extLst>
              <a:ext uri="{FF2B5EF4-FFF2-40B4-BE49-F238E27FC236}">
                <a16:creationId xmlns:a16="http://schemas.microsoft.com/office/drawing/2014/main" id="{7B094D63-34B9-46F9-8BEC-0058BA9E0522}"/>
              </a:ext>
            </a:extLst>
          </p:cNvPr>
          <p:cNvPicPr>
            <a:picLocks noChangeAspect="1"/>
          </p:cNvPicPr>
          <p:nvPr/>
        </p:nvPicPr>
        <p:blipFill>
          <a:blip r:embed="rId5"/>
          <a:stretch>
            <a:fillRect/>
          </a:stretch>
        </p:blipFill>
        <p:spPr>
          <a:xfrm>
            <a:off x="5704354" y="3200395"/>
            <a:ext cx="652878" cy="671533"/>
          </a:xfrm>
          <a:prstGeom prst="rect">
            <a:avLst/>
          </a:prstGeom>
        </p:spPr>
      </p:pic>
      <p:sp>
        <p:nvSpPr>
          <p:cNvPr id="32" name="TextBox 31">
            <a:extLst>
              <a:ext uri="{FF2B5EF4-FFF2-40B4-BE49-F238E27FC236}">
                <a16:creationId xmlns:a16="http://schemas.microsoft.com/office/drawing/2014/main" id="{4176FB74-0147-4424-A6E9-C2D8F456C682}"/>
              </a:ext>
            </a:extLst>
          </p:cNvPr>
          <p:cNvSpPr txBox="1"/>
          <p:nvPr/>
        </p:nvSpPr>
        <p:spPr>
          <a:xfrm>
            <a:off x="5269740" y="3114722"/>
            <a:ext cx="531368" cy="32018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33" name="TextBox 32">
            <a:extLst>
              <a:ext uri="{FF2B5EF4-FFF2-40B4-BE49-F238E27FC236}">
                <a16:creationId xmlns:a16="http://schemas.microsoft.com/office/drawing/2014/main" id="{544C7FD9-0183-4E7E-95CA-78059D4AE45E}"/>
              </a:ext>
            </a:extLst>
          </p:cNvPr>
          <p:cNvSpPr txBox="1"/>
          <p:nvPr/>
        </p:nvSpPr>
        <p:spPr>
          <a:xfrm>
            <a:off x="4520182" y="3998128"/>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100’s of multi-node systems</a:t>
            </a:r>
          </a:p>
        </p:txBody>
      </p:sp>
      <p:grpSp>
        <p:nvGrpSpPr>
          <p:cNvPr id="34" name="Group 33">
            <a:extLst>
              <a:ext uri="{FF2B5EF4-FFF2-40B4-BE49-F238E27FC236}">
                <a16:creationId xmlns:a16="http://schemas.microsoft.com/office/drawing/2014/main" id="{AE7CDD64-93C6-4364-B5B5-CDED6239D698}"/>
              </a:ext>
            </a:extLst>
          </p:cNvPr>
          <p:cNvGrpSpPr/>
          <p:nvPr/>
        </p:nvGrpSpPr>
        <p:grpSpPr>
          <a:xfrm>
            <a:off x="9740964" y="4840389"/>
            <a:ext cx="1964983" cy="1856820"/>
            <a:chOff x="6930638" y="3267813"/>
            <a:chExt cx="1926629" cy="1820577"/>
          </a:xfrm>
        </p:grpSpPr>
        <p:grpSp>
          <p:nvGrpSpPr>
            <p:cNvPr id="35" name="Group 34">
              <a:extLst>
                <a:ext uri="{FF2B5EF4-FFF2-40B4-BE49-F238E27FC236}">
                  <a16:creationId xmlns:a16="http://schemas.microsoft.com/office/drawing/2014/main" id="{31CA82DE-CEC7-4B5E-AF7C-CD142E8683AE}"/>
                </a:ext>
              </a:extLst>
            </p:cNvPr>
            <p:cNvGrpSpPr/>
            <p:nvPr/>
          </p:nvGrpSpPr>
          <p:grpSpPr>
            <a:xfrm>
              <a:off x="6930638" y="3267813"/>
              <a:ext cx="1862081" cy="1258718"/>
              <a:chOff x="-57314" y="2152657"/>
              <a:chExt cx="3453649" cy="2270242"/>
            </a:xfrm>
          </p:grpSpPr>
          <p:sp>
            <p:nvSpPr>
              <p:cNvPr id="40" name="Rectangle 39">
                <a:extLst>
                  <a:ext uri="{FF2B5EF4-FFF2-40B4-BE49-F238E27FC236}">
                    <a16:creationId xmlns:a16="http://schemas.microsoft.com/office/drawing/2014/main" id="{3EEC751C-E1D2-4B1C-ACEE-085924C56A07}"/>
                  </a:ext>
                </a:extLst>
              </p:cNvPr>
              <p:cNvSpPr/>
              <p:nvPr/>
            </p:nvSpPr>
            <p:spPr bwMode="auto">
              <a:xfrm>
                <a:off x="-57314" y="2152657"/>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TextBox 40">
                <a:extLst>
                  <a:ext uri="{FF2B5EF4-FFF2-40B4-BE49-F238E27FC236}">
                    <a16:creationId xmlns:a16="http://schemas.microsoft.com/office/drawing/2014/main" id="{6F33C898-38A9-4356-893A-31BC5621EE27}"/>
                  </a:ext>
                </a:extLst>
              </p:cNvPr>
              <p:cNvSpPr txBox="1"/>
              <p:nvPr/>
            </p:nvSpPr>
            <p:spPr>
              <a:xfrm>
                <a:off x="-57314" y="2200640"/>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Long haul/Self-host environments</a:t>
                </a:r>
              </a:p>
            </p:txBody>
          </p:sp>
        </p:grpSp>
        <p:pic>
          <p:nvPicPr>
            <p:cNvPr id="36" name="Picture 35">
              <a:extLst>
                <a:ext uri="{FF2B5EF4-FFF2-40B4-BE49-F238E27FC236}">
                  <a16:creationId xmlns:a16="http://schemas.microsoft.com/office/drawing/2014/main" id="{51E8523C-2870-4429-983C-1C5C55EEE72A}"/>
                </a:ext>
              </a:extLst>
            </p:cNvPr>
            <p:cNvPicPr>
              <a:picLocks noChangeAspect="1"/>
            </p:cNvPicPr>
            <p:nvPr/>
          </p:nvPicPr>
          <p:blipFill>
            <a:blip r:embed="rId5"/>
            <a:stretch>
              <a:fillRect/>
            </a:stretch>
          </p:blipFill>
          <p:spPr>
            <a:xfrm>
              <a:off x="7047335" y="3830261"/>
              <a:ext cx="640135" cy="658425"/>
            </a:xfrm>
            <a:prstGeom prst="rect">
              <a:avLst/>
            </a:prstGeom>
          </p:spPr>
        </p:pic>
        <p:pic>
          <p:nvPicPr>
            <p:cNvPr id="37" name="Picture 36">
              <a:extLst>
                <a:ext uri="{FF2B5EF4-FFF2-40B4-BE49-F238E27FC236}">
                  <a16:creationId xmlns:a16="http://schemas.microsoft.com/office/drawing/2014/main" id="{89A0C591-E6B0-4536-949B-A1F83B39A0AA}"/>
                </a:ext>
              </a:extLst>
            </p:cNvPr>
            <p:cNvPicPr>
              <a:picLocks noChangeAspect="1"/>
            </p:cNvPicPr>
            <p:nvPr/>
          </p:nvPicPr>
          <p:blipFill>
            <a:blip r:embed="rId5"/>
            <a:stretch>
              <a:fillRect/>
            </a:stretch>
          </p:blipFill>
          <p:spPr>
            <a:xfrm>
              <a:off x="8110590" y="3830260"/>
              <a:ext cx="640135" cy="658425"/>
            </a:xfrm>
            <a:prstGeom prst="rect">
              <a:avLst/>
            </a:prstGeom>
          </p:spPr>
        </p:pic>
        <p:sp>
          <p:nvSpPr>
            <p:cNvPr id="38" name="TextBox 37">
              <a:extLst>
                <a:ext uri="{FF2B5EF4-FFF2-40B4-BE49-F238E27FC236}">
                  <a16:creationId xmlns:a16="http://schemas.microsoft.com/office/drawing/2014/main" id="{25610019-821C-4209-BF82-EC3EBC93AB59}"/>
                </a:ext>
              </a:extLst>
            </p:cNvPr>
            <p:cNvSpPr txBox="1"/>
            <p:nvPr/>
          </p:nvSpPr>
          <p:spPr>
            <a:xfrm>
              <a:off x="7687470" y="3688381"/>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39" name="TextBox 38">
              <a:extLst>
                <a:ext uri="{FF2B5EF4-FFF2-40B4-BE49-F238E27FC236}">
                  <a16:creationId xmlns:a16="http://schemas.microsoft.com/office/drawing/2014/main" id="{50F13F56-A9AB-41AA-9844-12590C83847B}"/>
                </a:ext>
              </a:extLst>
            </p:cNvPr>
            <p:cNvSpPr txBox="1"/>
            <p:nvPr/>
          </p:nvSpPr>
          <p:spPr>
            <a:xfrm>
              <a:off x="6977761" y="4523364"/>
              <a:ext cx="1879506" cy="565026"/>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10’s of multi-node systems</a:t>
              </a:r>
            </a:p>
          </p:txBody>
        </p:sp>
      </p:grpSp>
      <p:grpSp>
        <p:nvGrpSpPr>
          <p:cNvPr id="42" name="Group 41">
            <a:extLst>
              <a:ext uri="{FF2B5EF4-FFF2-40B4-BE49-F238E27FC236}">
                <a16:creationId xmlns:a16="http://schemas.microsoft.com/office/drawing/2014/main" id="{36FC4F10-F93C-47D1-8B9F-826182A5FA1B}"/>
              </a:ext>
            </a:extLst>
          </p:cNvPr>
          <p:cNvGrpSpPr/>
          <p:nvPr/>
        </p:nvGrpSpPr>
        <p:grpSpPr>
          <a:xfrm>
            <a:off x="6966931" y="3587766"/>
            <a:ext cx="2210018" cy="1594644"/>
            <a:chOff x="9252158" y="3973511"/>
            <a:chExt cx="2166881" cy="1563518"/>
          </a:xfrm>
        </p:grpSpPr>
        <p:grpSp>
          <p:nvGrpSpPr>
            <p:cNvPr id="43" name="Group 42">
              <a:extLst>
                <a:ext uri="{FF2B5EF4-FFF2-40B4-BE49-F238E27FC236}">
                  <a16:creationId xmlns:a16="http://schemas.microsoft.com/office/drawing/2014/main" id="{F0724ECF-228E-4031-904A-E94EB32A5D51}"/>
                </a:ext>
              </a:extLst>
            </p:cNvPr>
            <p:cNvGrpSpPr/>
            <p:nvPr/>
          </p:nvGrpSpPr>
          <p:grpSpPr>
            <a:xfrm>
              <a:off x="9252158" y="3973511"/>
              <a:ext cx="1862081" cy="1258718"/>
              <a:chOff x="10048" y="2128741"/>
              <a:chExt cx="3453649" cy="2270242"/>
            </a:xfrm>
          </p:grpSpPr>
          <p:sp>
            <p:nvSpPr>
              <p:cNvPr id="59" name="Rectangle 58">
                <a:extLst>
                  <a:ext uri="{FF2B5EF4-FFF2-40B4-BE49-F238E27FC236}">
                    <a16:creationId xmlns:a16="http://schemas.microsoft.com/office/drawing/2014/main" id="{84856BB6-BF5F-4500-ADC9-0627339DF37E}"/>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TextBox 59">
                <a:extLst>
                  <a:ext uri="{FF2B5EF4-FFF2-40B4-BE49-F238E27FC236}">
                    <a16:creationId xmlns:a16="http://schemas.microsoft.com/office/drawing/2014/main" id="{8078AB86-6DE3-429B-AEE2-AECB7B779ED7}"/>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44" name="Picture 43">
              <a:extLst>
                <a:ext uri="{FF2B5EF4-FFF2-40B4-BE49-F238E27FC236}">
                  <a16:creationId xmlns:a16="http://schemas.microsoft.com/office/drawing/2014/main" id="{75C10D15-4E3F-4F75-A9DD-10D765651B24}"/>
                </a:ext>
              </a:extLst>
            </p:cNvPr>
            <p:cNvPicPr>
              <a:picLocks noChangeAspect="1"/>
            </p:cNvPicPr>
            <p:nvPr/>
          </p:nvPicPr>
          <p:blipFill>
            <a:blip r:embed="rId5"/>
            <a:stretch>
              <a:fillRect/>
            </a:stretch>
          </p:blipFill>
          <p:spPr>
            <a:xfrm>
              <a:off x="9332536" y="4549219"/>
              <a:ext cx="640135" cy="658425"/>
            </a:xfrm>
            <a:prstGeom prst="rect">
              <a:avLst/>
            </a:prstGeom>
          </p:spPr>
        </p:pic>
        <p:pic>
          <p:nvPicPr>
            <p:cNvPr id="45" name="Picture 44">
              <a:extLst>
                <a:ext uri="{FF2B5EF4-FFF2-40B4-BE49-F238E27FC236}">
                  <a16:creationId xmlns:a16="http://schemas.microsoft.com/office/drawing/2014/main" id="{5E1861C4-6770-4695-9CFD-51351C1AD53C}"/>
                </a:ext>
              </a:extLst>
            </p:cNvPr>
            <p:cNvPicPr>
              <a:picLocks noChangeAspect="1"/>
            </p:cNvPicPr>
            <p:nvPr/>
          </p:nvPicPr>
          <p:blipFill>
            <a:blip r:embed="rId5"/>
            <a:stretch>
              <a:fillRect/>
            </a:stretch>
          </p:blipFill>
          <p:spPr>
            <a:xfrm>
              <a:off x="10395791" y="4549218"/>
              <a:ext cx="640135" cy="658425"/>
            </a:xfrm>
            <a:prstGeom prst="rect">
              <a:avLst/>
            </a:prstGeom>
          </p:spPr>
        </p:pic>
        <p:sp>
          <p:nvSpPr>
            <p:cNvPr id="46" name="TextBox 45">
              <a:extLst>
                <a:ext uri="{FF2B5EF4-FFF2-40B4-BE49-F238E27FC236}">
                  <a16:creationId xmlns:a16="http://schemas.microsoft.com/office/drawing/2014/main" id="{D8098F83-6AD5-4413-8C7D-ADBC77221887}"/>
                </a:ext>
              </a:extLst>
            </p:cNvPr>
            <p:cNvSpPr txBox="1"/>
            <p:nvPr/>
          </p:nvSpPr>
          <p:spPr>
            <a:xfrm>
              <a:off x="9972671" y="44073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47" name="Group 46">
              <a:extLst>
                <a:ext uri="{FF2B5EF4-FFF2-40B4-BE49-F238E27FC236}">
                  <a16:creationId xmlns:a16="http://schemas.microsoft.com/office/drawing/2014/main" id="{4A08424D-84E4-4D63-8A0C-E9E1E966EF8C}"/>
                </a:ext>
              </a:extLst>
            </p:cNvPr>
            <p:cNvGrpSpPr/>
            <p:nvPr/>
          </p:nvGrpSpPr>
          <p:grpSpPr>
            <a:xfrm>
              <a:off x="9404558" y="4125911"/>
              <a:ext cx="1862081" cy="1258718"/>
              <a:chOff x="10048" y="2128741"/>
              <a:chExt cx="3453649" cy="2270242"/>
            </a:xfrm>
          </p:grpSpPr>
          <p:sp>
            <p:nvSpPr>
              <p:cNvPr id="57" name="Rectangle 56">
                <a:extLst>
                  <a:ext uri="{FF2B5EF4-FFF2-40B4-BE49-F238E27FC236}">
                    <a16:creationId xmlns:a16="http://schemas.microsoft.com/office/drawing/2014/main" id="{DF480FFF-DDE6-4900-B89E-057C4AAD3B37}"/>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8" name="TextBox 57">
                <a:extLst>
                  <a:ext uri="{FF2B5EF4-FFF2-40B4-BE49-F238E27FC236}">
                    <a16:creationId xmlns:a16="http://schemas.microsoft.com/office/drawing/2014/main" id="{A0258FC4-4C1F-47DF-8950-F8C67A35D065}"/>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48" name="Picture 47">
              <a:extLst>
                <a:ext uri="{FF2B5EF4-FFF2-40B4-BE49-F238E27FC236}">
                  <a16:creationId xmlns:a16="http://schemas.microsoft.com/office/drawing/2014/main" id="{172D413C-A956-45F1-A923-F70BE2E9686B}"/>
                </a:ext>
              </a:extLst>
            </p:cNvPr>
            <p:cNvPicPr>
              <a:picLocks noChangeAspect="1"/>
            </p:cNvPicPr>
            <p:nvPr/>
          </p:nvPicPr>
          <p:blipFill>
            <a:blip r:embed="rId5"/>
            <a:stretch>
              <a:fillRect/>
            </a:stretch>
          </p:blipFill>
          <p:spPr>
            <a:xfrm>
              <a:off x="9484936" y="4701619"/>
              <a:ext cx="640135" cy="658425"/>
            </a:xfrm>
            <a:prstGeom prst="rect">
              <a:avLst/>
            </a:prstGeom>
          </p:spPr>
        </p:pic>
        <p:pic>
          <p:nvPicPr>
            <p:cNvPr id="49" name="Picture 48">
              <a:extLst>
                <a:ext uri="{FF2B5EF4-FFF2-40B4-BE49-F238E27FC236}">
                  <a16:creationId xmlns:a16="http://schemas.microsoft.com/office/drawing/2014/main" id="{B3BE4FE0-56F8-4A1A-8C4C-4B25A9CF5D97}"/>
                </a:ext>
              </a:extLst>
            </p:cNvPr>
            <p:cNvPicPr>
              <a:picLocks noChangeAspect="1"/>
            </p:cNvPicPr>
            <p:nvPr/>
          </p:nvPicPr>
          <p:blipFill>
            <a:blip r:embed="rId5"/>
            <a:stretch>
              <a:fillRect/>
            </a:stretch>
          </p:blipFill>
          <p:spPr>
            <a:xfrm>
              <a:off x="10548191" y="4701618"/>
              <a:ext cx="640135" cy="658425"/>
            </a:xfrm>
            <a:prstGeom prst="rect">
              <a:avLst/>
            </a:prstGeom>
          </p:spPr>
        </p:pic>
        <p:sp>
          <p:nvSpPr>
            <p:cNvPr id="50" name="TextBox 49">
              <a:extLst>
                <a:ext uri="{FF2B5EF4-FFF2-40B4-BE49-F238E27FC236}">
                  <a16:creationId xmlns:a16="http://schemas.microsoft.com/office/drawing/2014/main" id="{EF424B48-6DE4-4824-9063-B4A5DF3DDF51}"/>
                </a:ext>
              </a:extLst>
            </p:cNvPr>
            <p:cNvSpPr txBox="1"/>
            <p:nvPr/>
          </p:nvSpPr>
          <p:spPr>
            <a:xfrm>
              <a:off x="10125071" y="45597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51" name="Group 50">
              <a:extLst>
                <a:ext uri="{FF2B5EF4-FFF2-40B4-BE49-F238E27FC236}">
                  <a16:creationId xmlns:a16="http://schemas.microsoft.com/office/drawing/2014/main" id="{EAE6C6B7-4E69-4E7D-850A-BCB3E668ACBB}"/>
                </a:ext>
              </a:extLst>
            </p:cNvPr>
            <p:cNvGrpSpPr/>
            <p:nvPr/>
          </p:nvGrpSpPr>
          <p:grpSpPr>
            <a:xfrm>
              <a:off x="9556958" y="4278311"/>
              <a:ext cx="1862081" cy="1258718"/>
              <a:chOff x="10048" y="2128741"/>
              <a:chExt cx="3453649" cy="2270242"/>
            </a:xfrm>
          </p:grpSpPr>
          <p:sp>
            <p:nvSpPr>
              <p:cNvPr id="55" name="Rectangle 54">
                <a:extLst>
                  <a:ext uri="{FF2B5EF4-FFF2-40B4-BE49-F238E27FC236}">
                    <a16:creationId xmlns:a16="http://schemas.microsoft.com/office/drawing/2014/main" id="{6D4FC21E-56BD-48BA-9DB6-64191A09DAF6}"/>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6" name="TextBox 55">
                <a:extLst>
                  <a:ext uri="{FF2B5EF4-FFF2-40B4-BE49-F238E27FC236}">
                    <a16:creationId xmlns:a16="http://schemas.microsoft.com/office/drawing/2014/main" id="{1466FAC8-3156-4BBB-8015-81458175986E}"/>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52" name="Picture 51">
              <a:extLst>
                <a:ext uri="{FF2B5EF4-FFF2-40B4-BE49-F238E27FC236}">
                  <a16:creationId xmlns:a16="http://schemas.microsoft.com/office/drawing/2014/main" id="{CA4F2B47-C0BF-4768-A271-42329F1B16D7}"/>
                </a:ext>
              </a:extLst>
            </p:cNvPr>
            <p:cNvPicPr>
              <a:picLocks noChangeAspect="1"/>
            </p:cNvPicPr>
            <p:nvPr/>
          </p:nvPicPr>
          <p:blipFill>
            <a:blip r:embed="rId5"/>
            <a:stretch>
              <a:fillRect/>
            </a:stretch>
          </p:blipFill>
          <p:spPr>
            <a:xfrm>
              <a:off x="9637336" y="4854019"/>
              <a:ext cx="640135" cy="658425"/>
            </a:xfrm>
            <a:prstGeom prst="rect">
              <a:avLst/>
            </a:prstGeom>
          </p:spPr>
        </p:pic>
        <p:pic>
          <p:nvPicPr>
            <p:cNvPr id="53" name="Picture 52">
              <a:extLst>
                <a:ext uri="{FF2B5EF4-FFF2-40B4-BE49-F238E27FC236}">
                  <a16:creationId xmlns:a16="http://schemas.microsoft.com/office/drawing/2014/main" id="{4E949D6E-5C57-4E40-AB73-3BEC02D98C68}"/>
                </a:ext>
              </a:extLst>
            </p:cNvPr>
            <p:cNvPicPr>
              <a:picLocks noChangeAspect="1"/>
            </p:cNvPicPr>
            <p:nvPr/>
          </p:nvPicPr>
          <p:blipFill>
            <a:blip r:embed="rId5"/>
            <a:stretch>
              <a:fillRect/>
            </a:stretch>
          </p:blipFill>
          <p:spPr>
            <a:xfrm>
              <a:off x="10700591" y="4854018"/>
              <a:ext cx="640135" cy="658425"/>
            </a:xfrm>
            <a:prstGeom prst="rect">
              <a:avLst/>
            </a:prstGeom>
          </p:spPr>
        </p:pic>
        <p:sp>
          <p:nvSpPr>
            <p:cNvPr id="54" name="TextBox 53">
              <a:extLst>
                <a:ext uri="{FF2B5EF4-FFF2-40B4-BE49-F238E27FC236}">
                  <a16:creationId xmlns:a16="http://schemas.microsoft.com/office/drawing/2014/main" id="{937C8145-2220-4E2B-93B0-7429A0A17114}"/>
                </a:ext>
              </a:extLst>
            </p:cNvPr>
            <p:cNvSpPr txBox="1"/>
            <p:nvPr/>
          </p:nvSpPr>
          <p:spPr>
            <a:xfrm>
              <a:off x="10277471" y="47121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cxnSp>
        <p:nvCxnSpPr>
          <p:cNvPr id="61" name="Connector: Elbow 60">
            <a:extLst>
              <a:ext uri="{FF2B5EF4-FFF2-40B4-BE49-F238E27FC236}">
                <a16:creationId xmlns:a16="http://schemas.microsoft.com/office/drawing/2014/main" id="{B765F3E2-4279-49B4-B04A-65E405AAA993}"/>
              </a:ext>
            </a:extLst>
          </p:cNvPr>
          <p:cNvCxnSpPr>
            <a:cxnSpLocks/>
            <a:stCxn id="28" idx="3"/>
            <a:endCxn id="59" idx="0"/>
          </p:cNvCxnSpPr>
          <p:nvPr/>
        </p:nvCxnSpPr>
        <p:spPr>
          <a:xfrm>
            <a:off x="6437104" y="3284138"/>
            <a:ext cx="1479402" cy="3036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9472E4D-F207-46F5-BA17-3E987F2C3504}"/>
              </a:ext>
            </a:extLst>
          </p:cNvPr>
          <p:cNvCxnSpPr>
            <a:cxnSpLocks/>
            <a:stCxn id="55" idx="3"/>
            <a:endCxn id="40" idx="0"/>
          </p:cNvCxnSpPr>
          <p:nvPr/>
        </p:nvCxnSpPr>
        <p:spPr>
          <a:xfrm>
            <a:off x="9176949" y="4540523"/>
            <a:ext cx="1513591" cy="2998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1CC4AD72-C8FB-49CE-BAFC-703CF86BE3E9}"/>
              </a:ext>
            </a:extLst>
          </p:cNvPr>
          <p:cNvPicPr>
            <a:picLocks noChangeAspect="1"/>
          </p:cNvPicPr>
          <p:nvPr/>
        </p:nvPicPr>
        <p:blipFill>
          <a:blip r:embed="rId6"/>
          <a:stretch>
            <a:fillRect/>
          </a:stretch>
        </p:blipFill>
        <p:spPr>
          <a:xfrm>
            <a:off x="10794317" y="1653689"/>
            <a:ext cx="1072458" cy="1355246"/>
          </a:xfrm>
          <a:prstGeom prst="rect">
            <a:avLst/>
          </a:prstGeom>
        </p:spPr>
      </p:pic>
      <p:cxnSp>
        <p:nvCxnSpPr>
          <p:cNvPr id="64" name="Connector: Elbow 63">
            <a:extLst>
              <a:ext uri="{FF2B5EF4-FFF2-40B4-BE49-F238E27FC236}">
                <a16:creationId xmlns:a16="http://schemas.microsoft.com/office/drawing/2014/main" id="{6E59D343-867F-4DB6-B959-BDA78DAE69CC}"/>
              </a:ext>
            </a:extLst>
          </p:cNvPr>
          <p:cNvCxnSpPr>
            <a:stCxn id="40" idx="3"/>
            <a:endCxn id="63" idx="2"/>
          </p:cNvCxnSpPr>
          <p:nvPr/>
        </p:nvCxnSpPr>
        <p:spPr>
          <a:xfrm flipH="1" flipV="1">
            <a:off x="11330547" y="3008935"/>
            <a:ext cx="309567" cy="2473342"/>
          </a:xfrm>
          <a:prstGeom prst="bentConnector4">
            <a:avLst>
              <a:gd name="adj1" fmla="val -75315"/>
              <a:gd name="adj2" fmla="val 6297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6332AE4-2069-4B68-B8FF-EBDBA79DB399}"/>
              </a:ext>
            </a:extLst>
          </p:cNvPr>
          <p:cNvSpPr txBox="1"/>
          <p:nvPr/>
        </p:nvSpPr>
        <p:spPr>
          <a:xfrm>
            <a:off x="10512863" y="1135062"/>
            <a:ext cx="1568486" cy="320182"/>
          </a:xfrm>
          <a:prstGeom prst="rect">
            <a:avLst/>
          </a:prstGeom>
          <a:noFill/>
        </p:spPr>
        <p:txBody>
          <a:bodyPr wrap="square" lIns="0" tIns="0" rIns="0" bIns="0" rtlCol="0">
            <a:spAutoFit/>
          </a:bodyPr>
          <a:lstStyle/>
          <a:p>
            <a:pPr algn="ctr" defTabSz="932563">
              <a:defRPr/>
            </a:pPr>
            <a:r>
              <a:rPr lang="en-US" sz="204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Customers</a:t>
            </a:r>
          </a:p>
        </p:txBody>
      </p:sp>
      <p:sp>
        <p:nvSpPr>
          <p:cNvPr id="66" name="TextBox 65">
            <a:extLst>
              <a:ext uri="{FF2B5EF4-FFF2-40B4-BE49-F238E27FC236}">
                <a16:creationId xmlns:a16="http://schemas.microsoft.com/office/drawing/2014/main" id="{7EF4C9FA-27D5-4DF7-B089-B04A5287EAD0}"/>
              </a:ext>
            </a:extLst>
          </p:cNvPr>
          <p:cNvSpPr txBox="1"/>
          <p:nvPr/>
        </p:nvSpPr>
        <p:spPr>
          <a:xfrm>
            <a:off x="7148270" y="5266710"/>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Testing by each partner</a:t>
            </a:r>
          </a:p>
        </p:txBody>
      </p:sp>
      <p:cxnSp>
        <p:nvCxnSpPr>
          <p:cNvPr id="67" name="Connector: Curved 66">
            <a:extLst>
              <a:ext uri="{FF2B5EF4-FFF2-40B4-BE49-F238E27FC236}">
                <a16:creationId xmlns:a16="http://schemas.microsoft.com/office/drawing/2014/main" id="{7D26EA4F-495B-4C39-BCFE-75303B6A9308}"/>
              </a:ext>
            </a:extLst>
          </p:cNvPr>
          <p:cNvCxnSpPr>
            <a:cxnSpLocks/>
            <a:stCxn id="28" idx="2"/>
          </p:cNvCxnSpPr>
          <p:nvPr/>
        </p:nvCxnSpPr>
        <p:spPr>
          <a:xfrm rot="5400000">
            <a:off x="3068355" y="3799308"/>
            <a:ext cx="2292457" cy="254589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FAC1062A-FFD5-446A-9C86-4CE26BE5908E}"/>
              </a:ext>
            </a:extLst>
          </p:cNvPr>
          <p:cNvCxnSpPr>
            <a:cxnSpLocks/>
          </p:cNvCxnSpPr>
          <p:nvPr/>
        </p:nvCxnSpPr>
        <p:spPr>
          <a:xfrm rot="10800000" flipV="1">
            <a:off x="2941638" y="5189479"/>
            <a:ext cx="5312833" cy="102900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2CAF058B-4BCC-4933-BB73-FBB770E835C0}"/>
              </a:ext>
            </a:extLst>
          </p:cNvPr>
          <p:cNvCxnSpPr>
            <a:cxnSpLocks/>
            <a:stCxn id="40" idx="2"/>
          </p:cNvCxnSpPr>
          <p:nvPr/>
        </p:nvCxnSpPr>
        <p:spPr>
          <a:xfrm rot="5400000">
            <a:off x="6768929" y="2296873"/>
            <a:ext cx="94318" cy="774890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8D5D8117-C456-4740-8774-BFC5A90DFB02}"/>
              </a:ext>
            </a:extLst>
          </p:cNvPr>
          <p:cNvCxnSpPr>
            <a:cxnSpLocks/>
            <a:endCxn id="15" idx="2"/>
          </p:cNvCxnSpPr>
          <p:nvPr/>
        </p:nvCxnSpPr>
        <p:spPr>
          <a:xfrm rot="16200000" flipV="1">
            <a:off x="565833" y="3819948"/>
            <a:ext cx="2457281" cy="2343060"/>
          </a:xfrm>
          <a:prstGeom prst="curvedConnector3">
            <a:avLst>
              <a:gd name="adj1" fmla="val -8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E4E0B5-3C97-4D85-88C6-D9F7BDC484FF}"/>
              </a:ext>
            </a:extLst>
          </p:cNvPr>
          <p:cNvSpPr/>
          <p:nvPr/>
        </p:nvSpPr>
        <p:spPr bwMode="auto">
          <a:xfrm>
            <a:off x="2316218" y="1432668"/>
            <a:ext cx="1099293" cy="862364"/>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40075">
                      <a:srgbClr val="FFFFFF"/>
                    </a:gs>
                    <a:gs pos="30000">
                      <a:srgbClr val="FFFFFF"/>
                    </a:gs>
                  </a:gsLst>
                  <a:lin ang="5400000" scaled="0"/>
                </a:gradFill>
                <a:latin typeface="Segoe UI"/>
              </a:rPr>
              <a:t>Window Server monthly KB</a:t>
            </a:r>
          </a:p>
        </p:txBody>
      </p:sp>
      <p:cxnSp>
        <p:nvCxnSpPr>
          <p:cNvPr id="72" name="Straight Arrow Connector 71">
            <a:extLst>
              <a:ext uri="{FF2B5EF4-FFF2-40B4-BE49-F238E27FC236}">
                <a16:creationId xmlns:a16="http://schemas.microsoft.com/office/drawing/2014/main" id="{F5A28A59-50CF-43DE-ABF1-0269DED8C82B}"/>
              </a:ext>
            </a:extLst>
          </p:cNvPr>
          <p:cNvCxnSpPr>
            <a:stCxn id="71" idx="2"/>
            <a:endCxn id="9" idx="0"/>
          </p:cNvCxnSpPr>
          <p:nvPr/>
        </p:nvCxnSpPr>
        <p:spPr>
          <a:xfrm>
            <a:off x="2865865" y="2295032"/>
            <a:ext cx="1" cy="2782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01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p:bldP spid="33" grpId="0"/>
      <p:bldP spid="65"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941DE-F38A-4E84-AB3A-5212F8D86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4B1DF0DA-92A0-4567-802F-5129B5FE60AA}"/>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Flow</a:t>
            </a:r>
          </a:p>
        </p:txBody>
      </p:sp>
    </p:spTree>
    <p:extLst>
      <p:ext uri="{BB962C8B-B14F-4D97-AF65-F5344CB8AC3E}">
        <p14:creationId xmlns:p14="http://schemas.microsoft.com/office/powerpoint/2010/main" val="34183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Available Updates – Phase 1</a:t>
            </a:r>
          </a:p>
        </p:txBody>
      </p:sp>
      <p:sp>
        <p:nvSpPr>
          <p:cNvPr id="3" name="Text Placeholder 2">
            <a:extLst>
              <a:ext uri="{FF2B5EF4-FFF2-40B4-BE49-F238E27FC236}">
                <a16:creationId xmlns:a16="http://schemas.microsoft.com/office/drawing/2014/main" id="{BD64DA2F-1E3D-446D-B9CB-D164951EF81E}"/>
              </a:ext>
            </a:extLst>
          </p:cNvPr>
          <p:cNvSpPr>
            <a:spLocks noGrp="1"/>
          </p:cNvSpPr>
          <p:nvPr>
            <p:ph type="body" sz="quarter" idx="10"/>
          </p:nvPr>
        </p:nvSpPr>
        <p:spPr>
          <a:xfrm>
            <a:off x="275482" y="1212851"/>
            <a:ext cx="11505355" cy="2464072"/>
          </a:xfrm>
        </p:spPr>
        <p:txBody>
          <a:bodyPr/>
          <a:lstStyle/>
          <a:p>
            <a:pPr marL="457200" indent="-457200">
              <a:buFont typeface="Arial" panose="020B0604020202020204" pitchFamily="34" charset="0"/>
              <a:buChar char="•"/>
            </a:pPr>
            <a:r>
              <a:rPr lang="en-US" sz="2856" dirty="0"/>
              <a:t>Connected Azure Stack Hub deployments show software updates and hotfixes automatically</a:t>
            </a:r>
          </a:p>
          <a:p>
            <a:pPr marL="457200" indent="-457200">
              <a:buFont typeface="Arial" panose="020B0604020202020204" pitchFamily="34" charset="0"/>
              <a:buChar char="•"/>
            </a:pPr>
            <a:r>
              <a:rPr lang="en-GB" sz="2856" dirty="0"/>
              <a:t>Update is automatically downloaded and prepared when the update is applied</a:t>
            </a:r>
            <a:endParaRPr lang="en-US" sz="2856" dirty="0"/>
          </a:p>
          <a:p>
            <a:endParaRPr lang="en-US" dirty="0"/>
          </a:p>
        </p:txBody>
      </p:sp>
      <p:pic>
        <p:nvPicPr>
          <p:cNvPr id="1026" name="Picture 2" descr="Azure Stack Hub available updates pane">
            <a:extLst>
              <a:ext uri="{FF2B5EF4-FFF2-40B4-BE49-F238E27FC236}">
                <a16:creationId xmlns:a16="http://schemas.microsoft.com/office/drawing/2014/main" id="{6E276937-CBFF-4D4E-965A-9CA68D77A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7" y="2885445"/>
            <a:ext cx="8410859"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82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59459"/>
            <a:ext cx="11237870" cy="865080"/>
          </a:xfrm>
        </p:spPr>
        <p:txBody>
          <a:bodyPr/>
          <a:lstStyle/>
          <a:p>
            <a:r>
              <a:rPr lang="en-US" dirty="0">
                <a:gradFill>
                  <a:gsLst>
                    <a:gs pos="2917">
                      <a:schemeClr val="tx1"/>
                    </a:gs>
                    <a:gs pos="30000">
                      <a:schemeClr val="tx1"/>
                    </a:gs>
                  </a:gsLst>
                  <a:lin ang="5400000" scaled="0"/>
                </a:gradFill>
                <a:cs typeface="Segoe UI Light" panose="020B0502040204020203" pitchFamily="34" charset="0"/>
              </a:rPr>
              <a:t>Preparing the update package (if necessary)</a:t>
            </a:r>
          </a:p>
        </p:txBody>
      </p:sp>
      <p:pic>
        <p:nvPicPr>
          <p:cNvPr id="4" name="Picture 3">
            <a:extLst>
              <a:ext uri="{FF2B5EF4-FFF2-40B4-BE49-F238E27FC236}">
                <a16:creationId xmlns:a16="http://schemas.microsoft.com/office/drawing/2014/main" id="{AEA4F01B-7CA3-47B9-AE1E-D31369BE3D72}"/>
              </a:ext>
            </a:extLst>
          </p:cNvPr>
          <p:cNvPicPr>
            <a:picLocks noChangeAspect="1"/>
          </p:cNvPicPr>
          <p:nvPr/>
        </p:nvPicPr>
        <p:blipFill>
          <a:blip r:embed="rId3"/>
          <a:stretch>
            <a:fillRect/>
          </a:stretch>
        </p:blipFill>
        <p:spPr>
          <a:xfrm>
            <a:off x="566186" y="3114501"/>
            <a:ext cx="2236002" cy="2063108"/>
          </a:xfrm>
          <a:prstGeom prst="rect">
            <a:avLst/>
          </a:prstGeom>
          <a:ln>
            <a:solidFill>
              <a:schemeClr val="accent1"/>
            </a:solidFill>
          </a:ln>
        </p:spPr>
      </p:pic>
      <p:sp>
        <p:nvSpPr>
          <p:cNvPr id="5" name="Rectangle 4">
            <a:extLst>
              <a:ext uri="{FF2B5EF4-FFF2-40B4-BE49-F238E27FC236}">
                <a16:creationId xmlns:a16="http://schemas.microsoft.com/office/drawing/2014/main" id="{2342F03D-15A4-4C00-A879-D08D7EA4D98C}"/>
              </a:ext>
            </a:extLst>
          </p:cNvPr>
          <p:cNvSpPr/>
          <p:nvPr/>
        </p:nvSpPr>
        <p:spPr bwMode="auto">
          <a:xfrm>
            <a:off x="338896" y="5333108"/>
            <a:ext cx="2691664" cy="10653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tx1"/>
                </a:solidFill>
                <a:latin typeface="Segoe UI Light" panose="020B0502040204020203" pitchFamily="34" charset="0"/>
                <a:cs typeface="Segoe UI Light" panose="020B0502040204020203" pitchFamily="34" charset="0"/>
              </a:rPr>
              <a:t>Azure Stack Hub Updates Downloader/</a:t>
            </a:r>
            <a:br>
              <a:rPr lang="en-US" sz="2040" dirty="0">
                <a:solidFill>
                  <a:schemeClr val="tx1"/>
                </a:solidFill>
                <a:latin typeface="Segoe UI Light" panose="020B0502040204020203" pitchFamily="34" charset="0"/>
                <a:cs typeface="Segoe UI Light" panose="020B0502040204020203" pitchFamily="34" charset="0"/>
              </a:rPr>
            </a:br>
            <a:r>
              <a:rPr lang="en-US" sz="2040" dirty="0">
                <a:solidFill>
                  <a:schemeClr val="tx1"/>
                </a:solidFill>
                <a:latin typeface="Segoe UI Light" panose="020B0502040204020203" pitchFamily="34" charset="0"/>
                <a:cs typeface="Segoe UI Light" panose="020B0502040204020203" pitchFamily="34" charset="0"/>
              </a:rPr>
              <a:t>OEM website</a:t>
            </a:r>
          </a:p>
        </p:txBody>
      </p:sp>
      <p:cxnSp>
        <p:nvCxnSpPr>
          <p:cNvPr id="31" name="Connector: Elbow 30">
            <a:extLst>
              <a:ext uri="{FF2B5EF4-FFF2-40B4-BE49-F238E27FC236}">
                <a16:creationId xmlns:a16="http://schemas.microsoft.com/office/drawing/2014/main" id="{8DA7A018-4627-46B9-AC0C-0D9F299BAD49}"/>
              </a:ext>
            </a:extLst>
          </p:cNvPr>
          <p:cNvCxnSpPr>
            <a:cxnSpLocks/>
            <a:stCxn id="4" idx="0"/>
            <a:endCxn id="27" idx="1"/>
          </p:cNvCxnSpPr>
          <p:nvPr/>
        </p:nvCxnSpPr>
        <p:spPr>
          <a:xfrm rot="16200000" flipH="1">
            <a:off x="3025696" y="1772991"/>
            <a:ext cx="618181" cy="3301201"/>
          </a:xfrm>
          <a:prstGeom prst="bentConnector3">
            <a:avLst>
              <a:gd name="adj1" fmla="val -686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E0DE97-EFEC-4873-A3E7-B304FCB04A81}"/>
              </a:ext>
            </a:extLst>
          </p:cNvPr>
          <p:cNvSpPr txBox="1"/>
          <p:nvPr/>
        </p:nvSpPr>
        <p:spPr>
          <a:xfrm>
            <a:off x="1789456" y="1946934"/>
            <a:ext cx="3090662" cy="627864"/>
          </a:xfrm>
          <a:prstGeom prst="rect">
            <a:avLst/>
          </a:prstGeom>
          <a:noFill/>
        </p:spPr>
        <p:txBody>
          <a:bodyPr wrap="square" lIns="0" tIns="0" rIns="0" bIns="0" rtlCol="0">
            <a:spAutoFit/>
          </a:bodyPr>
          <a:lstStyle/>
          <a:p>
            <a:pPr algn="ct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Download from internet and upload to Azure Stack Hub</a:t>
            </a:r>
          </a:p>
        </p:txBody>
      </p:sp>
      <p:sp>
        <p:nvSpPr>
          <p:cNvPr id="6" name="Rectangle 5">
            <a:extLst>
              <a:ext uri="{FF2B5EF4-FFF2-40B4-BE49-F238E27FC236}">
                <a16:creationId xmlns:a16="http://schemas.microsoft.com/office/drawing/2014/main" id="{A91E6875-9C4D-4D7C-8DF5-B4D476CF4F1D}"/>
              </a:ext>
            </a:extLst>
          </p:cNvPr>
          <p:cNvSpPr/>
          <p:nvPr/>
        </p:nvSpPr>
        <p:spPr bwMode="auto">
          <a:xfrm>
            <a:off x="3627437" y="3010565"/>
            <a:ext cx="8442887" cy="3306097"/>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 name="TextBox 7">
            <a:extLst>
              <a:ext uri="{FF2B5EF4-FFF2-40B4-BE49-F238E27FC236}">
                <a16:creationId xmlns:a16="http://schemas.microsoft.com/office/drawing/2014/main" id="{91402AC1-699B-43C8-B094-A3C41ABA1BF0}"/>
              </a:ext>
            </a:extLst>
          </p:cNvPr>
          <p:cNvSpPr txBox="1"/>
          <p:nvPr/>
        </p:nvSpPr>
        <p:spPr>
          <a:xfrm>
            <a:off x="6380028" y="6398426"/>
            <a:ext cx="2937701"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Stack Hub</a:t>
            </a:r>
          </a:p>
        </p:txBody>
      </p:sp>
      <p:sp>
        <p:nvSpPr>
          <p:cNvPr id="14" name="Flowchart: Magnetic Disk 13">
            <a:extLst>
              <a:ext uri="{FF2B5EF4-FFF2-40B4-BE49-F238E27FC236}">
                <a16:creationId xmlns:a16="http://schemas.microsoft.com/office/drawing/2014/main" id="{25F1CCD2-A063-418B-AFAC-B7F37FA77F06}"/>
              </a:ext>
            </a:extLst>
          </p:cNvPr>
          <p:cNvSpPr/>
          <p:nvPr/>
        </p:nvSpPr>
        <p:spPr bwMode="auto">
          <a:xfrm>
            <a:off x="7038680" y="3307350"/>
            <a:ext cx="1620398" cy="1449652"/>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448" dirty="0">
              <a:solidFill>
                <a:schemeClr val="tx1"/>
              </a:solidFill>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9F30F4EB-181D-40C6-A45A-D46AB6577A00}"/>
              </a:ext>
            </a:extLst>
          </p:cNvPr>
          <p:cNvSpPr txBox="1"/>
          <p:nvPr/>
        </p:nvSpPr>
        <p:spPr>
          <a:xfrm>
            <a:off x="6591543" y="5332979"/>
            <a:ext cx="251935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Host OS stored on</a:t>
            </a:r>
            <a:endPar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\\infrastructure_share</a:t>
            </a:r>
          </a:p>
        </p:txBody>
      </p:sp>
      <p:cxnSp>
        <p:nvCxnSpPr>
          <p:cNvPr id="24" name="Straight Arrow Connector 23">
            <a:extLst>
              <a:ext uri="{FF2B5EF4-FFF2-40B4-BE49-F238E27FC236}">
                <a16:creationId xmlns:a16="http://schemas.microsoft.com/office/drawing/2014/main" id="{0CF4AE1C-B166-4DBB-8BBF-0BCC6FDBE95E}"/>
              </a:ext>
            </a:extLst>
          </p:cNvPr>
          <p:cNvCxnSpPr>
            <a:cxnSpLocks/>
            <a:stCxn id="14" idx="3"/>
            <a:endCxn id="16" idx="0"/>
          </p:cNvCxnSpPr>
          <p:nvPr/>
        </p:nvCxnSpPr>
        <p:spPr>
          <a:xfrm>
            <a:off x="7848879" y="4757002"/>
            <a:ext cx="2342" cy="5759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6414FDE6-1F11-4335-9148-666D0B2F3E9A}"/>
              </a:ext>
            </a:extLst>
          </p:cNvPr>
          <p:cNvSpPr/>
          <p:nvPr/>
        </p:nvSpPr>
        <p:spPr bwMode="auto">
          <a:xfrm>
            <a:off x="4639547" y="3732682"/>
            <a:ext cx="691681" cy="718026"/>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solidFill>
                <a:schemeClr val="tx1"/>
              </a:solidFill>
            </a:endParaRPr>
          </a:p>
        </p:txBody>
      </p:sp>
      <p:sp>
        <p:nvSpPr>
          <p:cNvPr id="33" name="TextBox 32">
            <a:extLst>
              <a:ext uri="{FF2B5EF4-FFF2-40B4-BE49-F238E27FC236}">
                <a16:creationId xmlns:a16="http://schemas.microsoft.com/office/drawing/2014/main" id="{5A389B38-ECC6-4999-A17C-640D5EDABF25}"/>
              </a:ext>
            </a:extLst>
          </p:cNvPr>
          <p:cNvSpPr txBox="1"/>
          <p:nvPr/>
        </p:nvSpPr>
        <p:spPr>
          <a:xfrm>
            <a:off x="9085285" y="3910888"/>
            <a:ext cx="318639"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sp>
        <p:nvSpPr>
          <p:cNvPr id="34" name="Flowchart: Magnetic Disk 33">
            <a:extLst>
              <a:ext uri="{FF2B5EF4-FFF2-40B4-BE49-F238E27FC236}">
                <a16:creationId xmlns:a16="http://schemas.microsoft.com/office/drawing/2014/main" id="{FCA08FB5-8534-44BC-9922-B3164D9413F0}"/>
              </a:ext>
            </a:extLst>
          </p:cNvPr>
          <p:cNvSpPr/>
          <p:nvPr/>
        </p:nvSpPr>
        <p:spPr bwMode="auto">
          <a:xfrm>
            <a:off x="9830132" y="3307350"/>
            <a:ext cx="1620398" cy="1449652"/>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448" dirty="0">
              <a:solidFill>
                <a:schemeClr val="tx1"/>
              </a:solidFill>
              <a:latin typeface="Segoe UI Light" panose="020B0502040204020203" pitchFamily="34" charset="0"/>
              <a:cs typeface="Segoe UI Light" panose="020B0502040204020203" pitchFamily="34" charset="0"/>
            </a:endParaRPr>
          </a:p>
        </p:txBody>
      </p:sp>
      <p:cxnSp>
        <p:nvCxnSpPr>
          <p:cNvPr id="37" name="Connector: Elbow 36">
            <a:extLst>
              <a:ext uri="{FF2B5EF4-FFF2-40B4-BE49-F238E27FC236}">
                <a16:creationId xmlns:a16="http://schemas.microsoft.com/office/drawing/2014/main" id="{92B384B5-721E-4883-AB8A-B125309CC8AA}"/>
              </a:ext>
            </a:extLst>
          </p:cNvPr>
          <p:cNvCxnSpPr>
            <a:cxnSpLocks/>
            <a:stCxn id="27" idx="3"/>
            <a:endCxn id="43" idx="0"/>
          </p:cNvCxnSpPr>
          <p:nvPr/>
        </p:nvCxnSpPr>
        <p:spPr>
          <a:xfrm rot="5400000">
            <a:off x="4547173" y="4888923"/>
            <a:ext cx="876431"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B842D7-8BA3-4C0B-B04E-6EC9713499DE}"/>
              </a:ext>
            </a:extLst>
          </p:cNvPr>
          <p:cNvSpPr txBox="1"/>
          <p:nvPr/>
        </p:nvSpPr>
        <p:spPr>
          <a:xfrm>
            <a:off x="6025634" y="3910887"/>
            <a:ext cx="318639"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cxnSp>
        <p:nvCxnSpPr>
          <p:cNvPr id="17" name="Straight Arrow Connector 16">
            <a:extLst>
              <a:ext uri="{FF2B5EF4-FFF2-40B4-BE49-F238E27FC236}">
                <a16:creationId xmlns:a16="http://schemas.microsoft.com/office/drawing/2014/main" id="{1A99D80B-A83E-4C9B-8FE4-A40BA3CFA2DD}"/>
              </a:ext>
            </a:extLst>
          </p:cNvPr>
          <p:cNvCxnSpPr>
            <a:cxnSpLocks/>
            <a:stCxn id="34" idx="3"/>
            <a:endCxn id="25" idx="0"/>
          </p:cNvCxnSpPr>
          <p:nvPr/>
        </p:nvCxnSpPr>
        <p:spPr>
          <a:xfrm flipH="1">
            <a:off x="10638129" y="4757002"/>
            <a:ext cx="2202" cy="5701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68CFE0B-E1DD-480F-BD77-482FA7613ADD}"/>
              </a:ext>
            </a:extLst>
          </p:cNvPr>
          <p:cNvSpPr txBox="1"/>
          <p:nvPr/>
        </p:nvSpPr>
        <p:spPr>
          <a:xfrm>
            <a:off x="9411725" y="5327139"/>
            <a:ext cx="2452808" cy="615553"/>
          </a:xfrm>
          <a:prstGeom prst="rect">
            <a:avLst/>
          </a:prstGeom>
          <a:noFill/>
        </p:spPr>
        <p:txBody>
          <a:bodyPr wrap="square" lIns="0" tIns="0" rIns="0" bIns="0" rtlCol="0">
            <a:spAutoFit/>
          </a:bodyPr>
          <a:lstStyle/>
          <a:p>
            <a:pPr algn="ctr" defTabSz="951028" fontAlgn="base">
              <a:spcBef>
                <a:spcPct val="0"/>
              </a:spcBef>
              <a:spcAft>
                <a:spcPct val="0"/>
              </a:spcAft>
            </a:pPr>
            <a:r>
              <a:rPr lang="en-US" sz="2000" dirty="0">
                <a:solidFill>
                  <a:schemeClr val="tx1"/>
                </a:solidFill>
                <a:latin typeface="Segoe UI Light" panose="020B0502040204020203" pitchFamily="34" charset="0"/>
                <a:cs typeface="Segoe UI Light" panose="020B0502040204020203" pitchFamily="34" charset="0"/>
              </a:rPr>
              <a:t>New Host OS Image + Azure Stack Hub SW</a:t>
            </a:r>
          </a:p>
        </p:txBody>
      </p:sp>
      <p:sp>
        <p:nvSpPr>
          <p:cNvPr id="43" name="TextBox 42">
            <a:extLst>
              <a:ext uri="{FF2B5EF4-FFF2-40B4-BE49-F238E27FC236}">
                <a16:creationId xmlns:a16="http://schemas.microsoft.com/office/drawing/2014/main" id="{377CEBF6-9CC0-4AE5-A0BF-C4201E81D371}"/>
              </a:ext>
            </a:extLst>
          </p:cNvPr>
          <p:cNvSpPr txBox="1"/>
          <p:nvPr/>
        </p:nvSpPr>
        <p:spPr>
          <a:xfrm>
            <a:off x="3760573" y="5327139"/>
            <a:ext cx="2449627" cy="615553"/>
          </a:xfrm>
          <a:prstGeom prst="rect">
            <a:avLst/>
          </a:prstGeom>
          <a:noFill/>
        </p:spPr>
        <p:txBody>
          <a:bodyPr wrap="square" lIns="0" tIns="0" rIns="0" bIns="0" rtlCol="0">
            <a:spAutoFit/>
          </a:bodyPr>
          <a:lstStyle/>
          <a:p>
            <a:pPr algn="ctr"/>
            <a:r>
              <a:rPr lang="en-US" sz="2000" dirty="0">
                <a:latin typeface="Segoe UI Light" panose="020B0502040204020203" pitchFamily="34" charset="0"/>
                <a:cs typeface="Segoe UI Light" panose="020B0502040204020203" pitchFamily="34" charset="0"/>
              </a:rPr>
              <a:t>OS + Azure Stack Hub updates</a:t>
            </a:r>
          </a:p>
        </p:txBody>
      </p:sp>
      <p:sp>
        <p:nvSpPr>
          <p:cNvPr id="61" name="TextBox 60">
            <a:extLst>
              <a:ext uri="{FF2B5EF4-FFF2-40B4-BE49-F238E27FC236}">
                <a16:creationId xmlns:a16="http://schemas.microsoft.com/office/drawing/2014/main" id="{3D037331-C0A6-467F-8DD3-C98A00D64B09}"/>
              </a:ext>
            </a:extLst>
          </p:cNvPr>
          <p:cNvSpPr txBox="1"/>
          <p:nvPr/>
        </p:nvSpPr>
        <p:spPr>
          <a:xfrm>
            <a:off x="6591543" y="1598509"/>
            <a:ext cx="5478781" cy="849463"/>
          </a:xfrm>
          <a:prstGeom prst="rect">
            <a:avLst/>
          </a:prstGeom>
          <a:noFill/>
          <a:ln>
            <a:solidFill>
              <a:srgbClr val="FF0000"/>
            </a:solidFill>
          </a:ln>
        </p:spPr>
        <p:txBody>
          <a:bodyPr wrap="squar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Required for disconnected or weak connection deployments + OEM package updates</a:t>
            </a:r>
          </a:p>
        </p:txBody>
      </p:sp>
    </p:spTree>
    <p:extLst>
      <p:ext uri="{BB962C8B-B14F-4D97-AF65-F5344CB8AC3E}">
        <p14:creationId xmlns:p14="http://schemas.microsoft.com/office/powerpoint/2010/main" val="19776850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65" y="353879"/>
            <a:ext cx="11237870" cy="777595"/>
          </a:xfrm>
        </p:spPr>
        <p:txBody>
          <a:bodyPr/>
          <a:lstStyle/>
          <a:p>
            <a:r>
              <a:rPr lang="en-US" dirty="0">
                <a:gradFill>
                  <a:gsLst>
                    <a:gs pos="2917">
                      <a:schemeClr val="tx1"/>
                    </a:gs>
                    <a:gs pos="30000">
                      <a:schemeClr val="tx1"/>
                    </a:gs>
                  </a:gsLst>
                  <a:lin ang="5400000" scaled="0"/>
                </a:gradFill>
                <a:cs typeface="Segoe UI Light" panose="020B0502040204020203" pitchFamily="34" charset="0"/>
              </a:rPr>
              <a:t>Azure Stack Hub Updates – Phase 2</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3894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3886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3886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3894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413091"/>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413091"/>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413091"/>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413091"/>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408959"/>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396325"/>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396325"/>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396325"/>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one server</a:t>
            </a:r>
          </a:p>
        </p:txBody>
      </p:sp>
      <p:sp>
        <p:nvSpPr>
          <p:cNvPr id="8" name="Cylinder 7">
            <a:extLst>
              <a:ext uri="{FF2B5EF4-FFF2-40B4-BE49-F238E27FC236}">
                <a16:creationId xmlns:a16="http://schemas.microsoft.com/office/drawing/2014/main" id="{B95C597F-FC5B-4C39-8E6E-090DC170DF92}"/>
              </a:ext>
            </a:extLst>
          </p:cNvPr>
          <p:cNvSpPr/>
          <p:nvPr/>
        </p:nvSpPr>
        <p:spPr bwMode="auto">
          <a:xfrm>
            <a:off x="1793631"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dirty="0">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dirty="0">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3939491"/>
            <a:ext cx="1073579" cy="288137"/>
          </a:xfrm>
          <a:prstGeom prst="rect">
            <a:avLst/>
          </a:prstGeom>
          <a:noFill/>
        </p:spPr>
        <p:txBody>
          <a:bodyPr wrap="square" lIns="0" tIns="0" rIns="0" bIns="0" rtlCol="0">
            <a:spAutoFit/>
          </a:bodyPr>
          <a:lstStyle/>
          <a:p>
            <a:pPr algn="l"/>
            <a:r>
              <a:rPr lang="en-US" sz="183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Boot from</a:t>
            </a:r>
          </a:p>
        </p:txBody>
      </p:sp>
      <p:cxnSp>
        <p:nvCxnSpPr>
          <p:cNvPr id="48" name="Connector: Elbow 47">
            <a:extLst>
              <a:ext uri="{FF2B5EF4-FFF2-40B4-BE49-F238E27FC236}">
                <a16:creationId xmlns:a16="http://schemas.microsoft.com/office/drawing/2014/main" id="{50C1D40A-8B7F-4BF5-B2B8-7440633EBF2D}"/>
              </a:ext>
            </a:extLst>
          </p:cNvPr>
          <p:cNvCxnSpPr>
            <a:cxnSpLocks/>
            <a:stCxn id="10" idx="3"/>
            <a:endCxn id="8" idx="1"/>
          </p:cNvCxnSpPr>
          <p:nvPr/>
        </p:nvCxnSpPr>
        <p:spPr>
          <a:xfrm>
            <a:off x="1598523" y="4083560"/>
            <a:ext cx="637545"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Cylinder 50">
            <a:extLst>
              <a:ext uri="{FF2B5EF4-FFF2-40B4-BE49-F238E27FC236}">
                <a16:creationId xmlns:a16="http://schemas.microsoft.com/office/drawing/2014/main" id="{4253B314-3F60-4704-9A25-EFF843A81A29}"/>
              </a:ext>
            </a:extLst>
          </p:cNvPr>
          <p:cNvSpPr/>
          <p:nvPr/>
        </p:nvSpPr>
        <p:spPr bwMode="auto">
          <a:xfrm>
            <a:off x="2828595"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2" name="Cylinder 51">
            <a:extLst>
              <a:ext uri="{FF2B5EF4-FFF2-40B4-BE49-F238E27FC236}">
                <a16:creationId xmlns:a16="http://schemas.microsoft.com/office/drawing/2014/main" id="{234BD07C-0113-4215-8B29-0F3E6D0CF69F}"/>
              </a:ext>
            </a:extLst>
          </p:cNvPr>
          <p:cNvSpPr/>
          <p:nvPr/>
        </p:nvSpPr>
        <p:spPr bwMode="auto">
          <a:xfrm>
            <a:off x="4332302"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4" name="Cylinder 53">
            <a:extLst>
              <a:ext uri="{FF2B5EF4-FFF2-40B4-BE49-F238E27FC236}">
                <a16:creationId xmlns:a16="http://schemas.microsoft.com/office/drawing/2014/main" id="{469950A0-5F79-468F-A9E6-7F388A95294C}"/>
              </a:ext>
            </a:extLst>
          </p:cNvPr>
          <p:cNvSpPr/>
          <p:nvPr/>
        </p:nvSpPr>
        <p:spPr bwMode="auto">
          <a:xfrm>
            <a:off x="6854543"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6" name="Cylinder 55">
            <a:extLst>
              <a:ext uri="{FF2B5EF4-FFF2-40B4-BE49-F238E27FC236}">
                <a16:creationId xmlns:a16="http://schemas.microsoft.com/office/drawing/2014/main" id="{9B889CA8-575A-4FEA-B7E1-0F887964ECF0}"/>
              </a:ext>
            </a:extLst>
          </p:cNvPr>
          <p:cNvSpPr/>
          <p:nvPr/>
        </p:nvSpPr>
        <p:spPr bwMode="auto">
          <a:xfrm>
            <a:off x="9399047"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408959"/>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408959"/>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393390"/>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4083560"/>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870813" y="6241723"/>
            <a:ext cx="3000050" cy="320182"/>
          </a:xfrm>
          <a:prstGeom prst="rect">
            <a:avLst/>
          </a:prstGeom>
          <a:noFill/>
        </p:spPr>
        <p:txBody>
          <a:bodyPr wrap="square" lIns="0" tIns="0" rIns="0" bIns="0" rtlCol="0">
            <a:spAutoFit/>
          </a:bodyPr>
          <a:lstStyle/>
          <a:p>
            <a:pPr algn="ct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4 Node Azure Stack Hub</a:t>
            </a:r>
          </a:p>
        </p:txBody>
      </p:sp>
      <p:cxnSp>
        <p:nvCxnSpPr>
          <p:cNvPr id="79" name="Connector: Elbow 78">
            <a:extLst>
              <a:ext uri="{FF2B5EF4-FFF2-40B4-BE49-F238E27FC236}">
                <a16:creationId xmlns:a16="http://schemas.microsoft.com/office/drawing/2014/main" id="{732B546A-BAF2-41FA-80F9-87CDD31B217E}"/>
              </a:ext>
            </a:extLst>
          </p:cNvPr>
          <p:cNvCxnSpPr>
            <a:cxnSpLocks/>
            <a:stCxn id="80" idx="2"/>
            <a:endCxn id="51" idx="1"/>
          </p:cNvCxnSpPr>
          <p:nvPr/>
        </p:nvCxnSpPr>
        <p:spPr>
          <a:xfrm rot="16200000" flipH="1">
            <a:off x="2827090" y="3941202"/>
            <a:ext cx="887882"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DBD1499-40F3-4EB1-AD12-CF4FFDD030BD}"/>
              </a:ext>
            </a:extLst>
          </p:cNvPr>
          <p:cNvSpPr txBox="1"/>
          <p:nvPr/>
        </p:nvSpPr>
        <p:spPr>
          <a:xfrm>
            <a:off x="2301851" y="3241103"/>
            <a:ext cx="1938360" cy="256159"/>
          </a:xfrm>
          <a:prstGeom prst="rect">
            <a:avLst/>
          </a:prstGeom>
          <a:noFill/>
        </p:spPr>
        <p:txBody>
          <a:bodyPr wrap="square" lIns="0" tIns="0" rIns="0" bIns="0" rtlCol="0">
            <a:spAutoFit/>
          </a:bodyPr>
          <a:lstStyle/>
          <a:p>
            <a:pPr algn="ctr"/>
            <a:r>
              <a:rPr lang="en-US" sz="1632"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config</a:t>
            </a:r>
          </a:p>
        </p:txBody>
      </p:sp>
      <p:sp>
        <p:nvSpPr>
          <p:cNvPr id="3" name="TextBox 2">
            <a:extLst>
              <a:ext uri="{FF2B5EF4-FFF2-40B4-BE49-F238E27FC236}">
                <a16:creationId xmlns:a16="http://schemas.microsoft.com/office/drawing/2014/main" id="{9FBC53CE-607B-404A-9916-3C3038AED2C6}"/>
              </a:ext>
            </a:extLst>
          </p:cNvPr>
          <p:cNvSpPr txBox="1"/>
          <p:nvPr/>
        </p:nvSpPr>
        <p:spPr>
          <a:xfrm>
            <a:off x="1681915" y="1448456"/>
            <a:ext cx="4648200"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Each host server is evacuated and a fresh OS image is applied</a:t>
            </a:r>
          </a:p>
        </p:txBody>
      </p:sp>
    </p:spTree>
    <p:extLst>
      <p:ext uri="{BB962C8B-B14F-4D97-AF65-F5344CB8AC3E}">
        <p14:creationId xmlns:p14="http://schemas.microsoft.com/office/powerpoint/2010/main" val="923548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3.30865E-6 2.94144E-6 L 0.44536 0.00045 " pathEditMode="relative" rAng="0" ptsTypes="AA">
                                      <p:cBhvr>
                                        <p:cTn id="20" dur="2000" fill="hold"/>
                                        <p:tgtEl>
                                          <p:spTgt spid="33"/>
                                        </p:tgtEl>
                                        <p:attrNameLst>
                                          <p:attrName>ppt_x</p:attrName>
                                          <p:attrName>ppt_y</p:attrName>
                                        </p:attrNameLst>
                                      </p:cBhvr>
                                      <p:rCtr x="22262" y="23"/>
                                    </p:animMotion>
                                  </p:childTnLst>
                                </p:cTn>
                              </p:par>
                            </p:childTnLst>
                          </p:cTn>
                        </p:par>
                        <p:par>
                          <p:cTn id="21" fill="hold">
                            <p:stCondLst>
                              <p:cond delay="2000"/>
                            </p:stCondLst>
                            <p:childTnLst>
                              <p:par>
                                <p:cTn id="22" presetID="63" presetClass="path" presetSubtype="0" accel="50000" decel="50000" fill="hold" nodeType="afterEffect">
                                  <p:stCondLst>
                                    <p:cond delay="0"/>
                                  </p:stCondLst>
                                  <p:childTnLst>
                                    <p:animMotion origin="layout" path="M -0.04059 -0.00046 L 0.25555 0.00136 " pathEditMode="relative" rAng="0" ptsTypes="AA">
                                      <p:cBhvr>
                                        <p:cTn id="23" dur="2000" fill="hold"/>
                                        <p:tgtEl>
                                          <p:spTgt spid="38"/>
                                        </p:tgtEl>
                                        <p:attrNameLst>
                                          <p:attrName>ppt_x</p:attrName>
                                          <p:attrName>ppt_y</p:attrName>
                                        </p:attrNameLst>
                                      </p:cBhvr>
                                      <p:rCtr x="14807" y="91"/>
                                    </p:animMotion>
                                  </p:childTnLst>
                                </p:cTn>
                              </p:par>
                            </p:childTnLst>
                          </p:cTn>
                        </p:par>
                        <p:par>
                          <p:cTn id="24" fill="hold">
                            <p:stCondLst>
                              <p:cond delay="4000"/>
                            </p:stCondLst>
                            <p:childTnLst>
                              <p:par>
                                <p:cTn id="25" presetID="63" presetClass="path" presetSubtype="0" accel="50000" decel="50000" fill="hold" nodeType="afterEffect">
                                  <p:stCondLst>
                                    <p:cond delay="0"/>
                                  </p:stCondLst>
                                  <p:childTnLst>
                                    <p:animMotion origin="layout" path="M 2.89252E-6 -3.13209E-6 L 0.56191 0.00091 " pathEditMode="relative" rAng="0" ptsTypes="AA">
                                      <p:cBhvr>
                                        <p:cTn id="26" dur="2000" fill="hold"/>
                                        <p:tgtEl>
                                          <p:spTgt spid="68"/>
                                        </p:tgtEl>
                                        <p:attrNameLst>
                                          <p:attrName>ppt_x</p:attrName>
                                          <p:attrName>ppt_y</p:attrName>
                                        </p:attrNameLst>
                                      </p:cBhvr>
                                      <p:rCtr x="28095" y="45"/>
                                    </p:animMotion>
                                  </p:childTnLst>
                                </p:cTn>
                              </p:par>
                            </p:childTnLst>
                          </p:cTn>
                        </p:par>
                        <p:par>
                          <p:cTn id="27" fill="hold">
                            <p:stCondLst>
                              <p:cond delay="6000"/>
                            </p:stCondLst>
                            <p:childTnLst>
                              <p:par>
                                <p:cTn id="28" presetID="63" presetClass="path" presetSubtype="0" accel="50000" decel="50000" fill="hold" nodeType="afterEffect">
                                  <p:stCondLst>
                                    <p:cond delay="0"/>
                                  </p:stCondLst>
                                  <p:childTnLst>
                                    <p:animMotion origin="layout" path="M 8.96094E-7 -3.13209E-6 L 0.53612 0.00227 " pathEditMode="relative" rAng="0" ptsTypes="AA">
                                      <p:cBhvr>
                                        <p:cTn id="29" dur="2000" fill="hold"/>
                                        <p:tgtEl>
                                          <p:spTgt spid="24"/>
                                        </p:tgtEl>
                                        <p:attrNameLst>
                                          <p:attrName>ppt_x</p:attrName>
                                          <p:attrName>ppt_y</p:attrName>
                                        </p:attrNameLst>
                                      </p:cBhvr>
                                      <p:rCtr x="26806" y="113"/>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55" grpId="0" animBg="1"/>
      <p:bldP spid="57" grpId="0" animBg="1"/>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6" name="Title 16">
            <a:extLst>
              <a:ext uri="{FF2B5EF4-FFF2-40B4-BE49-F238E27FC236}">
                <a16:creationId xmlns:a16="http://schemas.microsoft.com/office/drawing/2014/main" id="{5682B3F9-39B6-4EB9-A3C2-AFC9EB2BF5B9}"/>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Agenda</a:t>
            </a:r>
          </a:p>
        </p:txBody>
      </p:sp>
      <p:sp>
        <p:nvSpPr>
          <p:cNvPr id="47" name="Text Placeholder 5">
            <a:extLst>
              <a:ext uri="{FF2B5EF4-FFF2-40B4-BE49-F238E27FC236}">
                <a16:creationId xmlns:a16="http://schemas.microsoft.com/office/drawing/2014/main" id="{4790C5B7-4836-4012-828B-176D525FC310}"/>
              </a:ext>
            </a:extLst>
          </p:cNvPr>
          <p:cNvSpPr txBox="1">
            <a:spLocks/>
          </p:cNvSpPr>
          <p:nvPr/>
        </p:nvSpPr>
        <p:spPr>
          <a:xfrm>
            <a:off x="274638" y="1212850"/>
            <a:ext cx="6747361" cy="3877985"/>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800" dirty="0"/>
              <a:t>Overview</a:t>
            </a:r>
          </a:p>
          <a:p>
            <a:pPr>
              <a:lnSpc>
                <a:spcPct val="100000"/>
              </a:lnSpc>
            </a:pPr>
            <a:r>
              <a:rPr lang="en-US" sz="2800" dirty="0"/>
              <a:t>Servicing Policy</a:t>
            </a:r>
          </a:p>
          <a:p>
            <a:pPr>
              <a:lnSpc>
                <a:spcPct val="100000"/>
              </a:lnSpc>
            </a:pPr>
            <a:r>
              <a:rPr lang="en-US" sz="2800" dirty="0"/>
              <a:t>Update Packages</a:t>
            </a:r>
          </a:p>
          <a:p>
            <a:pPr lvl="1">
              <a:lnSpc>
                <a:spcPct val="100000"/>
              </a:lnSpc>
            </a:pPr>
            <a:r>
              <a:rPr lang="en-US" sz="2800" dirty="0">
                <a:gradFill>
                  <a:gsLst>
                    <a:gs pos="1250">
                      <a:schemeClr val="tx2"/>
                    </a:gs>
                    <a:gs pos="99000">
                      <a:schemeClr val="tx2"/>
                    </a:gs>
                  </a:gsLst>
                  <a:lin ang="5400000" scaled="0"/>
                </a:gradFill>
                <a:latin typeface="+mj-lt"/>
              </a:rPr>
              <a:t>Update Flow</a:t>
            </a:r>
          </a:p>
          <a:p>
            <a:pPr lvl="1">
              <a:lnSpc>
                <a:spcPct val="100000"/>
              </a:lnSpc>
            </a:pPr>
            <a:r>
              <a:rPr lang="en-US" sz="2800" dirty="0">
                <a:gradFill>
                  <a:gsLst>
                    <a:gs pos="1250">
                      <a:schemeClr val="tx2"/>
                    </a:gs>
                    <a:gs pos="99000">
                      <a:schemeClr val="tx2"/>
                    </a:gs>
                  </a:gsLst>
                  <a:lin ang="5400000" scaled="0"/>
                </a:gradFill>
                <a:latin typeface="+mj-lt"/>
              </a:rPr>
              <a:t>Administrative Tasks</a:t>
            </a:r>
          </a:p>
          <a:p>
            <a:pPr lvl="1">
              <a:lnSpc>
                <a:spcPct val="100000"/>
              </a:lnSpc>
            </a:pPr>
            <a:r>
              <a:rPr lang="en-US" sz="2800" dirty="0">
                <a:gradFill>
                  <a:gsLst>
                    <a:gs pos="1250">
                      <a:schemeClr val="tx2"/>
                    </a:gs>
                    <a:gs pos="99000">
                      <a:schemeClr val="tx2"/>
                    </a:gs>
                  </a:gsLst>
                  <a:lin ang="5400000" scaled="0"/>
                </a:gradFill>
                <a:latin typeface="+mj-lt"/>
              </a:rPr>
              <a:t>Troubleshooting</a:t>
            </a:r>
          </a:p>
          <a:p>
            <a:pPr lvl="1"/>
            <a:endParaRPr lang="en-US" dirty="0"/>
          </a:p>
          <a:p>
            <a:endParaRPr lang="en-US" sz="2000" dirty="0">
              <a:solidFill>
                <a:schemeClr val="tx1"/>
              </a:solidFill>
              <a:latin typeface="Segoe UI Light" pitchFamily="34" charset="0"/>
            </a:endParaRPr>
          </a:p>
        </p:txBody>
      </p:sp>
    </p:spTree>
    <p:extLst>
      <p:ext uri="{BB962C8B-B14F-4D97-AF65-F5344CB8AC3E}">
        <p14:creationId xmlns:p14="http://schemas.microsoft.com/office/powerpoint/2010/main" val="11499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52" y="406721"/>
            <a:ext cx="11237870" cy="615251"/>
          </a:xfrm>
        </p:spPr>
        <p:txBody>
          <a:bodyPr/>
          <a:lstStyle/>
          <a:p>
            <a:r>
              <a:rPr lang="en-US" dirty="0">
                <a:gradFill>
                  <a:gsLst>
                    <a:gs pos="2917">
                      <a:schemeClr val="tx1"/>
                    </a:gs>
                    <a:gs pos="30000">
                      <a:schemeClr val="tx1"/>
                    </a:gs>
                  </a:gsLst>
                  <a:lin ang="5400000" scaled="0"/>
                </a:gradFill>
                <a:cs typeface="Segoe UI Light" panose="020B0502040204020203" pitchFamily="34" charset="0"/>
              </a:rPr>
              <a:t>Azure Stack Hub Updates – Phase 3</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4275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4267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4267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4275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794091"/>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794091"/>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794091"/>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794091"/>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789959"/>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777325"/>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777325"/>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777325"/>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one server</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4320491"/>
            <a:ext cx="1073579"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Boot from</a:t>
            </a:r>
          </a:p>
        </p:txBody>
      </p:sp>
      <p:sp>
        <p:nvSpPr>
          <p:cNvPr id="51" name="Cylinder 50">
            <a:extLst>
              <a:ext uri="{FF2B5EF4-FFF2-40B4-BE49-F238E27FC236}">
                <a16:creationId xmlns:a16="http://schemas.microsoft.com/office/drawing/2014/main" id="{4253B314-3F60-4704-9A25-EFF843A81A29}"/>
              </a:ext>
            </a:extLst>
          </p:cNvPr>
          <p:cNvSpPr/>
          <p:nvPr/>
        </p:nvSpPr>
        <p:spPr bwMode="auto">
          <a:xfrm>
            <a:off x="2828595"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789959"/>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789959"/>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774390"/>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4464560"/>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752114" y="6238732"/>
            <a:ext cx="3000050" cy="320182"/>
          </a:xfrm>
          <a:prstGeom prst="rect">
            <a:avLst/>
          </a:prstGeom>
          <a:noFill/>
        </p:spPr>
        <p:txBody>
          <a:bodyPr wrap="square" lIns="0" tIns="0" rIns="0" bIns="0" rtlCol="0">
            <a:spAutoFit/>
          </a:bodyPr>
          <a:lstStyle/>
          <a:p>
            <a:pPr algn="ct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Node Azure Stack Hub</a:t>
            </a:r>
          </a:p>
        </p:txBody>
      </p:sp>
      <p:sp>
        <p:nvSpPr>
          <p:cNvPr id="3" name="TextBox 2">
            <a:extLst>
              <a:ext uri="{FF2B5EF4-FFF2-40B4-BE49-F238E27FC236}">
                <a16:creationId xmlns:a16="http://schemas.microsoft.com/office/drawing/2014/main" id="{247E5558-D137-49D6-B719-34877F2A1A78}"/>
              </a:ext>
            </a:extLst>
          </p:cNvPr>
          <p:cNvSpPr txBox="1"/>
          <p:nvPr/>
        </p:nvSpPr>
        <p:spPr>
          <a:xfrm>
            <a:off x="3713468" y="2877192"/>
            <a:ext cx="5758105" cy="288137"/>
          </a:xfrm>
          <a:prstGeom prst="rect">
            <a:avLst/>
          </a:prstGeom>
          <a:noFill/>
        </p:spPr>
        <p:txBody>
          <a:bodyPr wrap="square" lIns="0" tIns="0" rIns="0" bIns="0" rtlCol="0">
            <a:spAutoFit/>
          </a:bodyPr>
          <a:lstStyle/>
          <a:p>
            <a:pPr algn="l"/>
            <a:r>
              <a:rPr lang="en-US" sz="183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image-based update to Azure Stack Hub Software</a:t>
            </a:r>
          </a:p>
        </p:txBody>
      </p:sp>
      <p:cxnSp>
        <p:nvCxnSpPr>
          <p:cNvPr id="5" name="Connector: Curved 4">
            <a:extLst>
              <a:ext uri="{FF2B5EF4-FFF2-40B4-BE49-F238E27FC236}">
                <a16:creationId xmlns:a16="http://schemas.microsoft.com/office/drawing/2014/main" id="{A5F934E3-6736-48B9-AFB4-19E1AEEBF556}"/>
              </a:ext>
            </a:extLst>
          </p:cNvPr>
          <p:cNvCxnSpPr>
            <a:stCxn id="3" idx="2"/>
            <a:endCxn id="24" idx="0"/>
          </p:cNvCxnSpPr>
          <p:nvPr/>
        </p:nvCxnSpPr>
        <p:spPr>
          <a:xfrm rot="5400000">
            <a:off x="3964512" y="1166083"/>
            <a:ext cx="628763" cy="462725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340B127-98D9-432A-BDED-3A38DD545D32}"/>
              </a:ext>
            </a:extLst>
          </p:cNvPr>
          <p:cNvCxnSpPr>
            <a:stCxn id="3" idx="2"/>
            <a:endCxn id="25" idx="0"/>
          </p:cNvCxnSpPr>
          <p:nvPr/>
        </p:nvCxnSpPr>
        <p:spPr>
          <a:xfrm rot="5400000">
            <a:off x="5233286" y="2434857"/>
            <a:ext cx="628763" cy="2089708"/>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5A79060-0C60-4629-ACBE-2CF3D6684F42}"/>
              </a:ext>
            </a:extLst>
          </p:cNvPr>
          <p:cNvCxnSpPr>
            <a:stCxn id="3" idx="2"/>
            <a:endCxn id="26" idx="0"/>
          </p:cNvCxnSpPr>
          <p:nvPr/>
        </p:nvCxnSpPr>
        <p:spPr>
          <a:xfrm rot="16200000" flipH="1">
            <a:off x="6502059" y="3255790"/>
            <a:ext cx="628763" cy="44784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24DE96D-91BD-43D7-95B5-CC88E59B3E71}"/>
              </a:ext>
            </a:extLst>
          </p:cNvPr>
          <p:cNvCxnSpPr>
            <a:stCxn id="3" idx="2"/>
            <a:endCxn id="27" idx="0"/>
          </p:cNvCxnSpPr>
          <p:nvPr/>
        </p:nvCxnSpPr>
        <p:spPr>
          <a:xfrm rot="16200000" flipH="1">
            <a:off x="7718971" y="2038877"/>
            <a:ext cx="628763" cy="28816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B66129E-D01A-4EB6-98E5-2F33CC5013E5}"/>
              </a:ext>
            </a:extLst>
          </p:cNvPr>
          <p:cNvSpPr txBox="1"/>
          <p:nvPr/>
        </p:nvSpPr>
        <p:spPr>
          <a:xfrm>
            <a:off x="1598523" y="1461389"/>
            <a:ext cx="6976498"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Clustered fabric VMs have the cluster nodes replaced by fresh VMs one at a time</a:t>
            </a:r>
          </a:p>
        </p:txBody>
      </p:sp>
    </p:spTree>
    <p:extLst>
      <p:ext uri="{BB962C8B-B14F-4D97-AF65-F5344CB8AC3E}">
        <p14:creationId xmlns:p14="http://schemas.microsoft.com/office/powerpoint/2010/main" val="382883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D55C9-890E-4C75-823A-1869A45758A6}"/>
              </a:ext>
            </a:extLst>
          </p:cNvPr>
          <p:cNvSpPr>
            <a:spLocks noGrp="1"/>
          </p:cNvSpPr>
          <p:nvPr>
            <p:ph type="title"/>
          </p:nvPr>
        </p:nvSpPr>
        <p:spPr/>
        <p:txBody>
          <a:bodyPr/>
          <a:lstStyle/>
          <a:p>
            <a:r>
              <a:rPr lang="en-US" dirty="0"/>
              <a:t>Example times for applying Microsoft updates</a:t>
            </a:r>
          </a:p>
        </p:txBody>
      </p:sp>
      <p:sp>
        <p:nvSpPr>
          <p:cNvPr id="10" name="TextBox 9">
            <a:extLst>
              <a:ext uri="{FF2B5EF4-FFF2-40B4-BE49-F238E27FC236}">
                <a16:creationId xmlns:a16="http://schemas.microsoft.com/office/drawing/2014/main" id="{06EAA019-1E3E-4B00-BC9D-274F79C33C3D}"/>
              </a:ext>
            </a:extLst>
          </p:cNvPr>
          <p:cNvSpPr txBox="1"/>
          <p:nvPr/>
        </p:nvSpPr>
        <p:spPr>
          <a:xfrm>
            <a:off x="1017868" y="1528352"/>
            <a:ext cx="10400737" cy="1569660"/>
          </a:xfrm>
          <a:prstGeom prst="rect">
            <a:avLst/>
          </a:prstGeom>
          <a:noFill/>
        </p:spPr>
        <p:txBody>
          <a:bodyPr wrap="square" lIns="0" tIns="0" rIns="0" bIns="0" numCol="2" rtlCol="0">
            <a:spAutoFit/>
          </a:bodyPr>
          <a:lstStyle/>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Goal: Limit workload impact during admin operations (patching, secret rotation)</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Targeting availability offered by Azure</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Times will vary depending upon workloads and the number of Azure Stack Hub nodes</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936B3506-A42A-419F-9C9A-515BE1769EF4}"/>
              </a:ext>
            </a:extLst>
          </p:cNvPr>
          <p:cNvPicPr>
            <a:picLocks noChangeAspect="1"/>
          </p:cNvPicPr>
          <p:nvPr/>
        </p:nvPicPr>
        <p:blipFill>
          <a:blip r:embed="rId3"/>
          <a:stretch>
            <a:fillRect/>
          </a:stretch>
        </p:blipFill>
        <p:spPr>
          <a:xfrm>
            <a:off x="6387966" y="3202698"/>
            <a:ext cx="5664300" cy="3372234"/>
          </a:xfrm>
          <a:prstGeom prst="rect">
            <a:avLst/>
          </a:prstGeom>
        </p:spPr>
      </p:pic>
      <p:pic>
        <p:nvPicPr>
          <p:cNvPr id="13" name="Picture 12">
            <a:extLst>
              <a:ext uri="{FF2B5EF4-FFF2-40B4-BE49-F238E27FC236}">
                <a16:creationId xmlns:a16="http://schemas.microsoft.com/office/drawing/2014/main" id="{44DE9F45-443F-4BFD-A3CF-E1D50F7891A9}"/>
              </a:ext>
            </a:extLst>
          </p:cNvPr>
          <p:cNvPicPr>
            <a:picLocks noChangeAspect="1"/>
          </p:cNvPicPr>
          <p:nvPr/>
        </p:nvPicPr>
        <p:blipFill>
          <a:blip r:embed="rId4"/>
          <a:stretch>
            <a:fillRect/>
          </a:stretch>
        </p:blipFill>
        <p:spPr>
          <a:xfrm>
            <a:off x="303393" y="3192462"/>
            <a:ext cx="5664299" cy="3388054"/>
          </a:xfrm>
          <a:prstGeom prst="rect">
            <a:avLst/>
          </a:prstGeom>
        </p:spPr>
      </p:pic>
    </p:spTree>
    <p:extLst>
      <p:ext uri="{BB962C8B-B14F-4D97-AF65-F5344CB8AC3E}">
        <p14:creationId xmlns:p14="http://schemas.microsoft.com/office/powerpoint/2010/main" val="619786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Administrative Tasks</a:t>
            </a:r>
          </a:p>
        </p:txBody>
      </p:sp>
    </p:spTree>
    <p:extLst>
      <p:ext uri="{BB962C8B-B14F-4D97-AF65-F5344CB8AC3E}">
        <p14:creationId xmlns:p14="http://schemas.microsoft.com/office/powerpoint/2010/main" val="313269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AFBA8-16DE-4FA4-8B1F-252EA7AA1A95}"/>
              </a:ext>
            </a:extLst>
          </p:cNvPr>
          <p:cNvSpPr>
            <a:spLocks noGrp="1"/>
          </p:cNvSpPr>
          <p:nvPr>
            <p:ph type="title"/>
          </p:nvPr>
        </p:nvSpPr>
        <p:spPr/>
        <p:txBody>
          <a:bodyPr/>
          <a:lstStyle/>
          <a:p>
            <a:r>
              <a:rPr lang="en-US" dirty="0"/>
              <a:t>Download Microsoft update packages</a:t>
            </a:r>
          </a:p>
        </p:txBody>
      </p:sp>
      <p:sp>
        <p:nvSpPr>
          <p:cNvPr id="4" name="Text Placeholder 3">
            <a:extLst>
              <a:ext uri="{FF2B5EF4-FFF2-40B4-BE49-F238E27FC236}">
                <a16:creationId xmlns:a16="http://schemas.microsoft.com/office/drawing/2014/main" id="{00711CD8-84B6-464E-A65B-A7F77BE67DB6}"/>
              </a:ext>
            </a:extLst>
          </p:cNvPr>
          <p:cNvSpPr>
            <a:spLocks noGrp="1"/>
          </p:cNvSpPr>
          <p:nvPr>
            <p:ph type="body" sz="quarter" idx="10"/>
          </p:nvPr>
        </p:nvSpPr>
        <p:spPr>
          <a:xfrm>
            <a:off x="274639" y="1211287"/>
            <a:ext cx="5486399" cy="5062924"/>
          </a:xfrm>
        </p:spPr>
        <p:txBody>
          <a:bodyPr/>
          <a:lstStyle/>
          <a:p>
            <a:r>
              <a:rPr lang="en-US" b="1" dirty="0"/>
              <a:t>Connected</a:t>
            </a:r>
          </a:p>
          <a:p>
            <a:pPr marL="457200" indent="-457200">
              <a:buFont typeface="Arial" panose="020B0604020202020204" pitchFamily="34" charset="0"/>
              <a:buChar char="•"/>
            </a:pPr>
            <a:r>
              <a:rPr lang="en-US" dirty="0"/>
              <a:t>Starting with Azure Stack Hub 1807 new updates and hotfixes automatically show up in the Administration Portal when they are available. There is no need to download them manually.</a:t>
            </a:r>
          </a:p>
          <a:p>
            <a:pPr marL="457200" indent="-457200">
              <a:buFont typeface="Arial" panose="020B0604020202020204" pitchFamily="34" charset="0"/>
              <a:buChar char="•"/>
            </a:pPr>
            <a:r>
              <a:rPr lang="en-US" dirty="0"/>
              <a:t>If necessary, it is still possible to download and upload them out of band.</a:t>
            </a:r>
          </a:p>
        </p:txBody>
      </p:sp>
      <p:sp>
        <p:nvSpPr>
          <p:cNvPr id="5" name="Text Placeholder 4">
            <a:extLst>
              <a:ext uri="{FF2B5EF4-FFF2-40B4-BE49-F238E27FC236}">
                <a16:creationId xmlns:a16="http://schemas.microsoft.com/office/drawing/2014/main" id="{89286B18-C780-4F9F-A83D-3BC8FDE33D3B}"/>
              </a:ext>
            </a:extLst>
          </p:cNvPr>
          <p:cNvSpPr>
            <a:spLocks noGrp="1"/>
          </p:cNvSpPr>
          <p:nvPr>
            <p:ph type="body" sz="quarter" idx="11"/>
          </p:nvPr>
        </p:nvSpPr>
        <p:spPr>
          <a:xfrm>
            <a:off x="6675439" y="1211287"/>
            <a:ext cx="5486399" cy="3662541"/>
          </a:xfrm>
        </p:spPr>
        <p:txBody>
          <a:bodyPr/>
          <a:lstStyle/>
          <a:p>
            <a:r>
              <a:rPr lang="en-US" b="1" dirty="0"/>
              <a:t>Disconnected</a:t>
            </a:r>
          </a:p>
          <a:p>
            <a:pPr marL="457200" indent="-457200">
              <a:buFont typeface="Arial" panose="020B0604020202020204" pitchFamily="34" charset="0"/>
              <a:buChar char="•"/>
            </a:pPr>
            <a:r>
              <a:rPr lang="en-US" dirty="0"/>
              <a:t>In disconnected environments or environments with a weak internet connection, updates can be downloaded externally and uploaded to Azure Stack Hub.</a:t>
            </a:r>
          </a:p>
        </p:txBody>
      </p:sp>
    </p:spTree>
    <p:extLst>
      <p:ext uri="{BB962C8B-B14F-4D97-AF65-F5344CB8AC3E}">
        <p14:creationId xmlns:p14="http://schemas.microsoft.com/office/powerpoint/2010/main" val="36333149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BFBD6-2108-4223-AAA3-6FBF5C6EE643}"/>
              </a:ext>
            </a:extLst>
          </p:cNvPr>
          <p:cNvSpPr>
            <a:spLocks noGrp="1"/>
          </p:cNvSpPr>
          <p:nvPr>
            <p:ph type="title"/>
          </p:nvPr>
        </p:nvSpPr>
        <p:spPr>
          <a:xfrm>
            <a:off x="275481" y="295274"/>
            <a:ext cx="11887878" cy="917575"/>
          </a:xfrm>
        </p:spPr>
        <p:txBody>
          <a:bodyPr/>
          <a:lstStyle/>
          <a:p>
            <a:r>
              <a:rPr lang="en-US" dirty="0"/>
              <a:t>Download update packages</a:t>
            </a:r>
          </a:p>
        </p:txBody>
      </p:sp>
      <p:sp>
        <p:nvSpPr>
          <p:cNvPr id="4" name="Text Placeholder 3">
            <a:extLst>
              <a:ext uri="{FF2B5EF4-FFF2-40B4-BE49-F238E27FC236}">
                <a16:creationId xmlns:a16="http://schemas.microsoft.com/office/drawing/2014/main" id="{254F77F8-22FD-4374-8138-2144E8BBE99D}"/>
              </a:ext>
            </a:extLst>
          </p:cNvPr>
          <p:cNvSpPr>
            <a:spLocks noGrp="1"/>
          </p:cNvSpPr>
          <p:nvPr>
            <p:ph type="body" sz="quarter" idx="10"/>
          </p:nvPr>
        </p:nvSpPr>
        <p:spPr>
          <a:xfrm>
            <a:off x="297205" y="1618189"/>
            <a:ext cx="5718436" cy="3598870"/>
          </a:xfrm>
        </p:spPr>
        <p:txBody>
          <a:bodyPr/>
          <a:lstStyle/>
          <a:p>
            <a:r>
              <a:rPr lang="en-US" sz="2000" b="1" dirty="0">
                <a:latin typeface="+mn-lt"/>
              </a:rPr>
              <a:t>Disconnected / Out-of-band</a:t>
            </a:r>
          </a:p>
          <a:p>
            <a:r>
              <a:rPr lang="en-US" sz="2040" dirty="0">
                <a:latin typeface="+mn-lt"/>
              </a:rPr>
              <a:t>For environments without Internet or with a weak internet connection.</a:t>
            </a:r>
          </a:p>
          <a:p>
            <a:endParaRPr lang="en-US" sz="2040" dirty="0">
              <a:latin typeface="+mn-lt"/>
            </a:endParaRPr>
          </a:p>
          <a:p>
            <a:r>
              <a:rPr lang="en-US" sz="2000" b="1" dirty="0">
                <a:latin typeface="+mn-lt"/>
              </a:rPr>
              <a:t>Azure Stack Hub Updates Downloader</a:t>
            </a:r>
            <a:r>
              <a:rPr lang="en-US" sz="2000" dirty="0">
                <a:latin typeface="+mn-lt"/>
              </a:rPr>
              <a:t> </a:t>
            </a:r>
          </a:p>
          <a:p>
            <a:pPr marL="349724" indent="-349724">
              <a:buFont typeface="Arial" panose="020B0604020202020204" pitchFamily="34" charset="0"/>
              <a:buChar char="•"/>
            </a:pPr>
            <a:r>
              <a:rPr lang="en-US" sz="1800" dirty="0">
                <a:latin typeface="+mn-lt"/>
                <a:hlinkClick r:id="rId3"/>
              </a:rPr>
              <a:t>https://aka.ms/azurestackupdatedownload</a:t>
            </a:r>
            <a:endParaRPr lang="en-US" sz="1800" dirty="0">
              <a:latin typeface="+mn-lt"/>
            </a:endParaRPr>
          </a:p>
          <a:p>
            <a:endParaRPr lang="en-US" sz="2040" dirty="0">
              <a:latin typeface="+mn-lt"/>
            </a:endParaRPr>
          </a:p>
          <a:p>
            <a:r>
              <a:rPr lang="en-US" sz="2000" b="1" dirty="0">
                <a:latin typeface="+mn-lt"/>
              </a:rPr>
              <a:t>All update package related information is documented in the corresponding release notes</a:t>
            </a:r>
          </a:p>
          <a:p>
            <a:pPr marL="342900" indent="-342900">
              <a:buFont typeface="Arial" panose="020B0604020202020204" pitchFamily="34" charset="0"/>
              <a:buChar char="•"/>
            </a:pPr>
            <a:r>
              <a:rPr lang="en-US" sz="1800" dirty="0">
                <a:latin typeface="+mn-lt"/>
                <a:hlinkClick r:id="rId4"/>
              </a:rPr>
              <a:t>https://docs.microsoft.com/en-us/azure-stack/operator/release-notes</a:t>
            </a:r>
            <a:endParaRPr lang="en-US" sz="1800" dirty="0">
              <a:latin typeface="+mn-lt"/>
            </a:endParaRPr>
          </a:p>
        </p:txBody>
      </p:sp>
      <p:pic>
        <p:nvPicPr>
          <p:cNvPr id="10" name="Picture 9">
            <a:extLst>
              <a:ext uri="{FF2B5EF4-FFF2-40B4-BE49-F238E27FC236}">
                <a16:creationId xmlns:a16="http://schemas.microsoft.com/office/drawing/2014/main" id="{FE9165C7-0A0C-4C81-B753-1D1CC0D14C2D}"/>
              </a:ext>
            </a:extLst>
          </p:cNvPr>
          <p:cNvPicPr>
            <a:picLocks noChangeAspect="1"/>
          </p:cNvPicPr>
          <p:nvPr/>
        </p:nvPicPr>
        <p:blipFill>
          <a:blip r:embed="rId5"/>
          <a:stretch>
            <a:fillRect/>
          </a:stretch>
        </p:blipFill>
        <p:spPr>
          <a:xfrm>
            <a:off x="6399298" y="1794667"/>
            <a:ext cx="5352929" cy="3405188"/>
          </a:xfrm>
          <a:prstGeom prst="rect">
            <a:avLst/>
          </a:prstGeom>
        </p:spPr>
      </p:pic>
    </p:spTree>
    <p:extLst>
      <p:ext uri="{BB962C8B-B14F-4D97-AF65-F5344CB8AC3E}">
        <p14:creationId xmlns:p14="http://schemas.microsoft.com/office/powerpoint/2010/main" val="12289495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39607-CE39-4140-929C-84CB528B3B9F}"/>
              </a:ext>
            </a:extLst>
          </p:cNvPr>
          <p:cNvPicPr>
            <a:picLocks noChangeAspect="1"/>
          </p:cNvPicPr>
          <p:nvPr/>
        </p:nvPicPr>
        <p:blipFill rotWithShape="1">
          <a:blip r:embed="rId3"/>
          <a:srcRect t="9508" r="1" b="1"/>
          <a:stretch/>
        </p:blipFill>
        <p:spPr>
          <a:xfrm>
            <a:off x="5223460" y="1602121"/>
            <a:ext cx="6357246" cy="4357739"/>
          </a:xfrm>
          <a:prstGeom prst="rect">
            <a:avLst/>
          </a:prstGeom>
        </p:spPr>
      </p:pic>
      <p:sp>
        <p:nvSpPr>
          <p:cNvPr id="2" name="Title 1">
            <a:extLst>
              <a:ext uri="{FF2B5EF4-FFF2-40B4-BE49-F238E27FC236}">
                <a16:creationId xmlns:a16="http://schemas.microsoft.com/office/drawing/2014/main" id="{36895395-A213-4AD0-933B-641B38BF61D6}"/>
              </a:ext>
            </a:extLst>
          </p:cNvPr>
          <p:cNvSpPr>
            <a:spLocks noGrp="1"/>
          </p:cNvSpPr>
          <p:nvPr>
            <p:ph type="title"/>
          </p:nvPr>
        </p:nvSpPr>
        <p:spPr>
          <a:xfrm>
            <a:off x="325055" y="32324"/>
            <a:ext cx="10724938" cy="1351952"/>
          </a:xfrm>
        </p:spPr>
        <p:txBody>
          <a:bodyPr vert="horz" wrap="square" lIns="93260" tIns="46630" rIns="93260" bIns="46630" rtlCol="0" anchor="ctr">
            <a:normAutofit/>
          </a:bodyPr>
          <a:lstStyle/>
          <a:p>
            <a:pPr defTabSz="932597"/>
            <a:r>
              <a:rPr lang="en-US" sz="4488" dirty="0">
                <a:solidFill>
                  <a:schemeClr val="tx1"/>
                </a:solidFill>
                <a:ea typeface="+mj-ea"/>
                <a:cs typeface="+mj-cs"/>
              </a:rPr>
              <a:t>Upload update packages (1 of 6)</a:t>
            </a:r>
          </a:p>
        </p:txBody>
      </p:sp>
      <p:sp>
        <p:nvSpPr>
          <p:cNvPr id="8" name="Text Placeholder 7">
            <a:extLst>
              <a:ext uri="{FF2B5EF4-FFF2-40B4-BE49-F238E27FC236}">
                <a16:creationId xmlns:a16="http://schemas.microsoft.com/office/drawing/2014/main" id="{FC4A08D7-CBEE-45E4-982B-00D7BAC17929}"/>
              </a:ext>
            </a:extLst>
          </p:cNvPr>
          <p:cNvSpPr>
            <a:spLocks noGrp="1"/>
          </p:cNvSpPr>
          <p:nvPr>
            <p:ph type="body" sz="quarter" idx="10"/>
          </p:nvPr>
        </p:nvSpPr>
        <p:spPr>
          <a:xfrm>
            <a:off x="731837" y="4030662"/>
            <a:ext cx="3873411" cy="2057400"/>
          </a:xfrm>
        </p:spPr>
        <p:txBody>
          <a:bodyPr vert="horz" wrap="square" lIns="93260" tIns="46630" rIns="93260" bIns="46630" rtlCol="0">
            <a:normAutofit/>
          </a:bodyPr>
          <a:lstStyle/>
          <a:p>
            <a:pPr marL="457200" lvl="1" indent="-457200" defTabSz="932597">
              <a:spcBef>
                <a:spcPts val="1224"/>
              </a:spcBef>
              <a:buClr>
                <a:schemeClr val="tx1"/>
              </a:buClr>
              <a:buFont typeface="+mj-lt"/>
              <a:buAutoNum type="arabicPeriod"/>
            </a:pPr>
            <a:r>
              <a:rPr lang="en-US" sz="2000" dirty="0">
                <a:solidFill>
                  <a:schemeClr val="tx1"/>
                </a:solidFill>
              </a:rPr>
              <a:t>In the administrator portal, select More services. Then, under the Data + Storage category, select Storage accounts. (Or, in the filter box, start typing storage accounts, and select it.)</a:t>
            </a:r>
          </a:p>
        </p:txBody>
      </p:sp>
      <p:sp>
        <p:nvSpPr>
          <p:cNvPr id="3" name="TextBox 2">
            <a:extLst>
              <a:ext uri="{FF2B5EF4-FFF2-40B4-BE49-F238E27FC236}">
                <a16:creationId xmlns:a16="http://schemas.microsoft.com/office/drawing/2014/main" id="{E6448AC4-3814-47B6-8AEC-B5AD8561E98F}"/>
              </a:ext>
            </a:extLst>
          </p:cNvPr>
          <p:cNvSpPr txBox="1"/>
          <p:nvPr/>
        </p:nvSpPr>
        <p:spPr>
          <a:xfrm>
            <a:off x="655637" y="1120584"/>
            <a:ext cx="3810000" cy="2757678"/>
          </a:xfrm>
          <a:prstGeom prst="rect">
            <a:avLst/>
          </a:prstGeom>
          <a:noFill/>
          <a:ln>
            <a:solidFill>
              <a:schemeClr val="tx2"/>
            </a:solidFill>
          </a:ln>
        </p:spPr>
        <p:txBody>
          <a:bodyPr wrap="square" lIns="182880" tIns="146304" rIns="182880" bIns="146304" rtlCol="0">
            <a:spAutoFit/>
          </a:bodyPr>
          <a:lstStyle/>
          <a:p>
            <a:pPr marL="449263" indent="-342900" defTabSz="932597">
              <a:buFont typeface="Arial" panose="020B0604020202020204" pitchFamily="34" charset="0"/>
              <a:buChar char="•"/>
            </a:pPr>
            <a:r>
              <a:rPr lang="en-US" sz="2000" dirty="0">
                <a:solidFill>
                  <a:schemeClr val="tx1"/>
                </a:solidFill>
              </a:rPr>
              <a:t>After downloading the Microsoft update package, you must upload the update package to your Azure Stack Hub Environment.</a:t>
            </a:r>
          </a:p>
          <a:p>
            <a:pPr marL="449263" indent="-342900" defTabSz="932597">
              <a:buFont typeface="Arial" panose="020B0604020202020204" pitchFamily="34" charset="0"/>
              <a:buChar char="•"/>
            </a:pPr>
            <a:r>
              <a:rPr lang="en-US" sz="2000" dirty="0">
                <a:solidFill>
                  <a:schemeClr val="tx1"/>
                </a:solidFill>
              </a:rPr>
              <a:t>This is the same for OEM updates</a:t>
            </a:r>
          </a:p>
        </p:txBody>
      </p:sp>
    </p:spTree>
    <p:extLst>
      <p:ext uri="{BB962C8B-B14F-4D97-AF65-F5344CB8AC3E}">
        <p14:creationId xmlns:p14="http://schemas.microsoft.com/office/powerpoint/2010/main" val="24309282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274639" y="1363662"/>
            <a:ext cx="11888787" cy="559064"/>
          </a:xfrm>
        </p:spPr>
        <p:txBody>
          <a:bodyPr/>
          <a:lstStyle/>
          <a:p>
            <a:pPr>
              <a:lnSpc>
                <a:spcPct val="110000"/>
              </a:lnSpc>
            </a:pPr>
            <a:r>
              <a:rPr lang="en-US" sz="2400" dirty="0"/>
              <a:t>Click on the update tile to see details of the update</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en-US"/>
              <a:t>Updates are visible in the operator portal</a:t>
            </a:r>
          </a:p>
        </p:txBody>
      </p:sp>
      <p:pic>
        <p:nvPicPr>
          <p:cNvPr id="5" name="Picture 4">
            <a:extLst>
              <a:ext uri="{FF2B5EF4-FFF2-40B4-BE49-F238E27FC236}">
                <a16:creationId xmlns:a16="http://schemas.microsoft.com/office/drawing/2014/main" id="{C3BE38A7-DC4D-4F0B-AFB4-A85535D90676}"/>
              </a:ext>
            </a:extLst>
          </p:cNvPr>
          <p:cNvPicPr>
            <a:picLocks noChangeAspect="1"/>
          </p:cNvPicPr>
          <p:nvPr/>
        </p:nvPicPr>
        <p:blipFill>
          <a:blip r:embed="rId3"/>
          <a:stretch>
            <a:fillRect/>
          </a:stretch>
        </p:blipFill>
        <p:spPr>
          <a:xfrm>
            <a:off x="436562" y="2354262"/>
            <a:ext cx="11563350" cy="3057889"/>
          </a:xfrm>
          <a:prstGeom prst="rect">
            <a:avLst/>
          </a:prstGeom>
        </p:spPr>
      </p:pic>
    </p:spTree>
    <p:extLst>
      <p:ext uri="{BB962C8B-B14F-4D97-AF65-F5344CB8AC3E}">
        <p14:creationId xmlns:p14="http://schemas.microsoft.com/office/powerpoint/2010/main" val="37664144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2C5F-7111-4DBE-9814-1F73019B325E}"/>
              </a:ext>
            </a:extLst>
          </p:cNvPr>
          <p:cNvSpPr>
            <a:spLocks noGrp="1"/>
          </p:cNvSpPr>
          <p:nvPr>
            <p:ph type="title"/>
          </p:nvPr>
        </p:nvSpPr>
        <p:spPr/>
        <p:txBody>
          <a:bodyPr/>
          <a:lstStyle/>
          <a:p>
            <a:r>
              <a:rPr lang="en-US" dirty="0"/>
              <a:t>Upload update packages (2 of 5)</a:t>
            </a:r>
          </a:p>
        </p:txBody>
      </p:sp>
      <p:sp>
        <p:nvSpPr>
          <p:cNvPr id="3" name="Text Placeholder 2">
            <a:extLst>
              <a:ext uri="{FF2B5EF4-FFF2-40B4-BE49-F238E27FC236}">
                <a16:creationId xmlns:a16="http://schemas.microsoft.com/office/drawing/2014/main" id="{5FE4AC2E-A3A1-4834-BD54-61C7A825BE8F}"/>
              </a:ext>
            </a:extLst>
          </p:cNvPr>
          <p:cNvSpPr>
            <a:spLocks noGrp="1"/>
          </p:cNvSpPr>
          <p:nvPr>
            <p:ph type="body" sz="quarter" idx="10"/>
          </p:nvPr>
        </p:nvSpPr>
        <p:spPr>
          <a:xfrm>
            <a:off x="275482" y="1319491"/>
            <a:ext cx="5637955" cy="1181862"/>
          </a:xfrm>
        </p:spPr>
        <p:txBody>
          <a:bodyPr/>
          <a:lstStyle/>
          <a:p>
            <a:pPr marL="524586" indent="-524586">
              <a:buFont typeface="+mj-lt"/>
              <a:buAutoNum type="arabicPeriod" startAt="2"/>
            </a:pPr>
            <a:r>
              <a:rPr lang="en-US" sz="2400" dirty="0"/>
              <a:t>In the filter box, type update, and select the </a:t>
            </a:r>
            <a:r>
              <a:rPr lang="en-US" sz="2400" b="1" dirty="0" err="1"/>
              <a:t>updateadminaccount</a:t>
            </a:r>
            <a:r>
              <a:rPr lang="en-US" sz="2400" dirty="0"/>
              <a:t> storage account.</a:t>
            </a:r>
          </a:p>
        </p:txBody>
      </p:sp>
      <p:pic>
        <p:nvPicPr>
          <p:cNvPr id="6" name="Picture 5">
            <a:extLst>
              <a:ext uri="{FF2B5EF4-FFF2-40B4-BE49-F238E27FC236}">
                <a16:creationId xmlns:a16="http://schemas.microsoft.com/office/drawing/2014/main" id="{1E82756B-627B-4745-88C3-E6E21EF04444}"/>
              </a:ext>
            </a:extLst>
          </p:cNvPr>
          <p:cNvPicPr>
            <a:picLocks noChangeAspect="1"/>
          </p:cNvPicPr>
          <p:nvPr/>
        </p:nvPicPr>
        <p:blipFill>
          <a:blip r:embed="rId3"/>
          <a:stretch>
            <a:fillRect/>
          </a:stretch>
        </p:blipFill>
        <p:spPr>
          <a:xfrm>
            <a:off x="656059" y="2735262"/>
            <a:ext cx="4876800" cy="3073614"/>
          </a:xfrm>
          <a:prstGeom prst="rect">
            <a:avLst/>
          </a:prstGeom>
        </p:spPr>
      </p:pic>
      <p:sp>
        <p:nvSpPr>
          <p:cNvPr id="7" name="Text Placeholder 2">
            <a:extLst>
              <a:ext uri="{FF2B5EF4-FFF2-40B4-BE49-F238E27FC236}">
                <a16:creationId xmlns:a16="http://schemas.microsoft.com/office/drawing/2014/main" id="{0AE960A8-E189-4091-8E33-C067C484EEC3}"/>
              </a:ext>
            </a:extLst>
          </p:cNvPr>
          <p:cNvSpPr txBox="1">
            <a:spLocks/>
          </p:cNvSpPr>
          <p:nvPr/>
        </p:nvSpPr>
        <p:spPr>
          <a:xfrm>
            <a:off x="5913437" y="1316265"/>
            <a:ext cx="5637955" cy="849463"/>
          </a:xfrm>
          <a:prstGeom prst="rect">
            <a:avLst/>
          </a:prstGeom>
        </p:spPr>
        <p:txBody>
          <a:bodyPr vert="horz" wrap="square" lIns="146304" tIns="91440" rIns="146304" bIns="91440" rtlCol="0">
            <a:spAutoFit/>
          </a:bodyPr>
          <a:lstStyle>
            <a:lvl1pPr marL="231730" marR="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defRPr sz="3000" b="0" kern="1200" spc="0" baseline="0">
                <a:gradFill>
                  <a:gsLst>
                    <a:gs pos="1250">
                      <a:schemeClr val="tx1"/>
                    </a:gs>
                    <a:gs pos="100000">
                      <a:schemeClr val="tx1"/>
                    </a:gs>
                  </a:gsLst>
                  <a:lin ang="5400000" scaled="0"/>
                </a:gradFill>
                <a:latin typeface="+mn-lt"/>
                <a:ea typeface="+mn-ea"/>
                <a:cs typeface="+mn-cs"/>
              </a:defRPr>
            </a:lvl1pPr>
            <a:lvl2pPr marL="426956" marR="0"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b="0" kern="1200" spc="0" baseline="0">
                <a:gradFill>
                  <a:gsLst>
                    <a:gs pos="1250">
                      <a:schemeClr val="tx1"/>
                    </a:gs>
                    <a:gs pos="100000">
                      <a:schemeClr val="tx1"/>
                    </a:gs>
                  </a:gsLst>
                  <a:lin ang="5400000" scaled="0"/>
                </a:gradFill>
                <a:latin typeface="+mn-lt"/>
                <a:ea typeface="+mn-ea"/>
                <a:cs typeface="+mn-cs"/>
              </a:defRPr>
            </a:lvl2pPr>
            <a:lvl3pPr marL="639640" marR="0"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3pPr>
            <a:lvl4pPr marL="828516" marR="0"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4pPr>
            <a:lvl5pPr marL="1023741" marR="0"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24586" indent="-524586">
              <a:buFont typeface="+mj-lt"/>
              <a:buAutoNum type="arabicPeriod" startAt="3"/>
            </a:pPr>
            <a:r>
              <a:rPr lang="en-US" sz="2400" dirty="0"/>
              <a:t>In the storage account details, under </a:t>
            </a:r>
            <a:r>
              <a:rPr lang="en-US" sz="2400" b="1" dirty="0"/>
              <a:t>Services</a:t>
            </a:r>
            <a:r>
              <a:rPr lang="en-US" sz="2400" dirty="0"/>
              <a:t>, select </a:t>
            </a:r>
            <a:r>
              <a:rPr lang="en-US" sz="2400" b="1" dirty="0"/>
              <a:t>Blobs</a:t>
            </a:r>
            <a:r>
              <a:rPr lang="en-US" sz="2400" dirty="0"/>
              <a:t>.</a:t>
            </a:r>
          </a:p>
        </p:txBody>
      </p:sp>
      <p:pic>
        <p:nvPicPr>
          <p:cNvPr id="4" name="Picture 3">
            <a:extLst>
              <a:ext uri="{FF2B5EF4-FFF2-40B4-BE49-F238E27FC236}">
                <a16:creationId xmlns:a16="http://schemas.microsoft.com/office/drawing/2014/main" id="{8BCFB100-D914-4C9C-A292-2F254EE5F9EE}"/>
              </a:ext>
            </a:extLst>
          </p:cNvPr>
          <p:cNvPicPr>
            <a:picLocks noChangeAspect="1"/>
          </p:cNvPicPr>
          <p:nvPr/>
        </p:nvPicPr>
        <p:blipFill>
          <a:blip r:embed="rId4"/>
          <a:stretch>
            <a:fillRect/>
          </a:stretch>
        </p:blipFill>
        <p:spPr>
          <a:xfrm>
            <a:off x="6065837" y="2735262"/>
            <a:ext cx="5948805" cy="2819400"/>
          </a:xfrm>
          <a:prstGeom prst="rect">
            <a:avLst/>
          </a:prstGeom>
        </p:spPr>
      </p:pic>
      <p:cxnSp>
        <p:nvCxnSpPr>
          <p:cNvPr id="10" name="Straight Connector 9">
            <a:extLst>
              <a:ext uri="{FF2B5EF4-FFF2-40B4-BE49-F238E27FC236}">
                <a16:creationId xmlns:a16="http://schemas.microsoft.com/office/drawing/2014/main" id="{5E667BC3-0634-48F0-B2C0-52D326FA8EB7}"/>
              </a:ext>
            </a:extLst>
          </p:cNvPr>
          <p:cNvCxnSpPr/>
          <p:nvPr/>
        </p:nvCxnSpPr>
        <p:spPr>
          <a:xfrm flipV="1">
            <a:off x="5837237" y="1211262"/>
            <a:ext cx="0" cy="54575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980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07AE-2840-4846-87AE-7095E320BA63}"/>
              </a:ext>
            </a:extLst>
          </p:cNvPr>
          <p:cNvSpPr>
            <a:spLocks noGrp="1"/>
          </p:cNvSpPr>
          <p:nvPr>
            <p:ph type="title"/>
          </p:nvPr>
        </p:nvSpPr>
        <p:spPr/>
        <p:txBody>
          <a:bodyPr/>
          <a:lstStyle/>
          <a:p>
            <a:r>
              <a:rPr lang="en-US" dirty="0"/>
              <a:t>Upload update packages (3 of 5)</a:t>
            </a:r>
          </a:p>
        </p:txBody>
      </p:sp>
      <p:sp>
        <p:nvSpPr>
          <p:cNvPr id="3" name="Text Placeholder 2">
            <a:extLst>
              <a:ext uri="{FF2B5EF4-FFF2-40B4-BE49-F238E27FC236}">
                <a16:creationId xmlns:a16="http://schemas.microsoft.com/office/drawing/2014/main" id="{02153078-3D5E-4E7D-ABA3-EB763B6D6803}"/>
              </a:ext>
            </a:extLst>
          </p:cNvPr>
          <p:cNvSpPr>
            <a:spLocks noGrp="1"/>
          </p:cNvSpPr>
          <p:nvPr>
            <p:ph type="body" sz="quarter" idx="10"/>
          </p:nvPr>
        </p:nvSpPr>
        <p:spPr>
          <a:xfrm>
            <a:off x="274639" y="1552236"/>
            <a:ext cx="5485621" cy="4652052"/>
          </a:xfrm>
        </p:spPr>
        <p:txBody>
          <a:bodyPr/>
          <a:lstStyle/>
          <a:p>
            <a:pPr marL="524586" indent="-524586">
              <a:buFont typeface="+mj-lt"/>
              <a:buAutoNum type="arabicPeriod" startAt="4"/>
            </a:pPr>
            <a:r>
              <a:rPr lang="en-US" sz="2448" dirty="0"/>
              <a:t>Under </a:t>
            </a:r>
            <a:r>
              <a:rPr lang="en-US" sz="2448" b="1" dirty="0"/>
              <a:t>Blob service</a:t>
            </a:r>
            <a:r>
              <a:rPr lang="en-US" sz="2448" dirty="0"/>
              <a:t>, select </a:t>
            </a:r>
            <a:br>
              <a:rPr lang="en-US" sz="2448" dirty="0"/>
            </a:br>
            <a:r>
              <a:rPr lang="en-US" sz="2448" b="1" dirty="0"/>
              <a:t>+</a:t>
            </a:r>
            <a:r>
              <a:rPr lang="en-US" sz="2448" dirty="0"/>
              <a:t> </a:t>
            </a:r>
            <a:r>
              <a:rPr lang="en-US" sz="2448" b="1" dirty="0"/>
              <a:t>Container</a:t>
            </a:r>
            <a:r>
              <a:rPr lang="en-US" sz="2448" dirty="0"/>
              <a:t> to create a container. Enter a name (for example Update-1802), and then select </a:t>
            </a:r>
            <a:r>
              <a:rPr lang="en-US" sz="2448" b="1" dirty="0"/>
              <a:t>OK</a:t>
            </a:r>
            <a:r>
              <a:rPr lang="en-US" sz="2448" dirty="0"/>
              <a:t>.</a:t>
            </a:r>
          </a:p>
          <a:p>
            <a:pPr marL="524586" indent="-524586">
              <a:buFont typeface="+mj-lt"/>
              <a:buAutoNum type="arabicPeriod" startAt="4"/>
            </a:pPr>
            <a:r>
              <a:rPr lang="en-US" sz="2448" dirty="0"/>
              <a:t>After the container is created, click the container name, and then click </a:t>
            </a:r>
            <a:r>
              <a:rPr lang="en-US" sz="2448" b="1" dirty="0"/>
              <a:t>Upload</a:t>
            </a:r>
            <a:r>
              <a:rPr lang="en-US" sz="2448" dirty="0"/>
              <a:t> to upload the package files to the container.</a:t>
            </a:r>
          </a:p>
          <a:p>
            <a:pPr marL="524586" indent="-524586">
              <a:buFont typeface="+mj-lt"/>
              <a:buAutoNum type="arabicPeriod" startAt="4"/>
            </a:pPr>
            <a:r>
              <a:rPr lang="en-US" sz="2448" dirty="0"/>
              <a:t>Under Upload blob, click the folder icon, browse to the update package's .exe file, and then click Open in the file explorer window.</a:t>
            </a:r>
          </a:p>
        </p:txBody>
      </p:sp>
      <p:pic>
        <p:nvPicPr>
          <p:cNvPr id="5" name="Picture 4">
            <a:extLst>
              <a:ext uri="{FF2B5EF4-FFF2-40B4-BE49-F238E27FC236}">
                <a16:creationId xmlns:a16="http://schemas.microsoft.com/office/drawing/2014/main" id="{2B731041-82A1-4E0D-94E3-774302072960}"/>
              </a:ext>
            </a:extLst>
          </p:cNvPr>
          <p:cNvPicPr/>
          <p:nvPr/>
        </p:nvPicPr>
        <p:blipFill>
          <a:blip r:embed="rId3"/>
          <a:stretch>
            <a:fillRect/>
          </a:stretch>
        </p:blipFill>
        <p:spPr>
          <a:xfrm>
            <a:off x="7513637" y="1403337"/>
            <a:ext cx="3407410" cy="2054251"/>
          </a:xfrm>
          <a:prstGeom prst="rect">
            <a:avLst/>
          </a:prstGeom>
        </p:spPr>
      </p:pic>
      <p:pic>
        <p:nvPicPr>
          <p:cNvPr id="6" name="Picture 5">
            <a:extLst>
              <a:ext uri="{FF2B5EF4-FFF2-40B4-BE49-F238E27FC236}">
                <a16:creationId xmlns:a16="http://schemas.microsoft.com/office/drawing/2014/main" id="{AD681CB2-FFC4-43B3-8C24-415B09495E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20148" y="3878262"/>
            <a:ext cx="4594388" cy="2135189"/>
          </a:xfrm>
          <a:prstGeom prst="rect">
            <a:avLst/>
          </a:prstGeom>
          <a:noFill/>
          <a:ln>
            <a:noFill/>
          </a:ln>
        </p:spPr>
      </p:pic>
    </p:spTree>
    <p:extLst>
      <p:ext uri="{BB962C8B-B14F-4D97-AF65-F5344CB8AC3E}">
        <p14:creationId xmlns:p14="http://schemas.microsoft.com/office/powerpoint/2010/main" val="68777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(4 of 5)</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4639" y="1592262"/>
            <a:ext cx="5485621" cy="3960417"/>
          </a:xfrm>
        </p:spPr>
        <p:txBody>
          <a:bodyPr/>
          <a:lstStyle/>
          <a:p>
            <a:pPr marL="524586" indent="-524586">
              <a:buFont typeface="+mj-lt"/>
              <a:buAutoNum type="arabicPeriod" startAt="7"/>
            </a:pPr>
            <a:r>
              <a:rPr lang="en-US" sz="2448" dirty="0"/>
              <a:t>Under </a:t>
            </a:r>
            <a:r>
              <a:rPr lang="en-US" sz="2448" b="1" dirty="0"/>
              <a:t>Upload blob</a:t>
            </a:r>
            <a:r>
              <a:rPr lang="en-US" sz="2448" dirty="0"/>
              <a:t>, click </a:t>
            </a:r>
            <a:r>
              <a:rPr lang="en-US" sz="2448" b="1" dirty="0"/>
              <a:t>Upload</a:t>
            </a:r>
            <a:r>
              <a:rPr lang="en-US" sz="2448" dirty="0"/>
              <a:t>. </a:t>
            </a:r>
          </a:p>
          <a:p>
            <a:pPr marL="524586" indent="-524586">
              <a:buFont typeface="+mj-lt"/>
              <a:buAutoNum type="arabicPeriod" startAt="7"/>
            </a:pPr>
            <a:r>
              <a:rPr lang="en-US" sz="2448" dirty="0"/>
              <a:t>Repeat steps 6 and 7 for the </a:t>
            </a:r>
            <a:r>
              <a:rPr lang="en-US" sz="2448" dirty="0" err="1"/>
              <a:t>PackageName.bin</a:t>
            </a:r>
            <a:r>
              <a:rPr lang="en-US" sz="2448" dirty="0"/>
              <a:t> and Metadata.xml files. Or select multiple files at once.</a:t>
            </a:r>
          </a:p>
          <a:p>
            <a:pPr marL="524586" indent="-524586">
              <a:buFont typeface="+mj-lt"/>
              <a:buAutoNum type="arabicPeriod" startAt="7"/>
            </a:pPr>
            <a:r>
              <a:rPr lang="en-US" sz="2448" dirty="0"/>
              <a:t>When done, you can review the notifications (bell icon in the top-right corner of the portal). </a:t>
            </a:r>
            <a:br>
              <a:rPr lang="en-US" sz="2448" dirty="0"/>
            </a:br>
            <a:r>
              <a:rPr lang="en-US" sz="2448" dirty="0"/>
              <a:t>The notifications should indicate that the upload has completed. </a:t>
            </a:r>
          </a:p>
        </p:txBody>
      </p:sp>
      <p:pic>
        <p:nvPicPr>
          <p:cNvPr id="5" name="Picture 4">
            <a:extLst>
              <a:ext uri="{FF2B5EF4-FFF2-40B4-BE49-F238E27FC236}">
                <a16:creationId xmlns:a16="http://schemas.microsoft.com/office/drawing/2014/main" id="{2ECA98E8-254D-459C-8A09-2FD2B7A44599}"/>
              </a:ext>
            </a:extLst>
          </p:cNvPr>
          <p:cNvPicPr/>
          <p:nvPr/>
        </p:nvPicPr>
        <p:blipFill>
          <a:blip r:embed="rId3"/>
          <a:stretch>
            <a:fillRect/>
          </a:stretch>
        </p:blipFill>
        <p:spPr>
          <a:xfrm>
            <a:off x="6446837" y="2088542"/>
            <a:ext cx="5290851" cy="2817440"/>
          </a:xfrm>
          <a:prstGeom prst="rect">
            <a:avLst/>
          </a:prstGeom>
        </p:spPr>
      </p:pic>
    </p:spTree>
    <p:extLst>
      <p:ext uri="{BB962C8B-B14F-4D97-AF65-F5344CB8AC3E}">
        <p14:creationId xmlns:p14="http://schemas.microsoft.com/office/powerpoint/2010/main" val="2223713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(5 of 5)</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5482" y="1211287"/>
            <a:ext cx="11634027" cy="5096944"/>
          </a:xfrm>
        </p:spPr>
        <p:txBody>
          <a:bodyPr/>
          <a:lstStyle/>
          <a:p>
            <a:pPr marL="524586" indent="-524586">
              <a:buFont typeface="+mj-lt"/>
              <a:buAutoNum type="arabicPeriod" startAt="10"/>
            </a:pPr>
            <a:r>
              <a:rPr lang="en-US" sz="2856" dirty="0"/>
              <a:t>Navigate back to the Update tile on the dashboard. The tile should indicate that an update is available. Click the tile to review the newly added update package.</a:t>
            </a:r>
          </a:p>
          <a:p>
            <a:pPr marL="524586" indent="-524586">
              <a:buFont typeface="+mj-lt"/>
              <a:buAutoNum type="arabicPeriod" startAt="10"/>
            </a:pPr>
            <a:r>
              <a:rPr lang="en-US" sz="2856" dirty="0"/>
              <a:t>To install the update, select the package that's marked as </a:t>
            </a:r>
            <a:r>
              <a:rPr lang="en-US" sz="2856" b="1" dirty="0"/>
              <a:t>Ready </a:t>
            </a:r>
            <a:r>
              <a:rPr lang="en-US" sz="2856" dirty="0"/>
              <a:t>and either right-click the package and select </a:t>
            </a:r>
            <a:r>
              <a:rPr lang="en-US" sz="2856" b="1" dirty="0"/>
              <a:t>Update now</a:t>
            </a:r>
            <a:r>
              <a:rPr lang="en-US" sz="2856" dirty="0"/>
              <a:t>, or click the </a:t>
            </a:r>
            <a:r>
              <a:rPr lang="en-US" sz="2856" b="1" dirty="0"/>
              <a:t>Update now </a:t>
            </a:r>
            <a:r>
              <a:rPr lang="en-US" sz="2856" dirty="0"/>
              <a:t>action near the top.</a:t>
            </a:r>
          </a:p>
          <a:p>
            <a:pPr marL="524586" indent="-524586">
              <a:buFont typeface="+mj-lt"/>
              <a:buAutoNum type="arabicPeriod" startAt="10"/>
            </a:pPr>
            <a:r>
              <a:rPr lang="en-US" sz="2856" dirty="0"/>
              <a:t>When you click the installing update package, you can view the status in the </a:t>
            </a:r>
            <a:r>
              <a:rPr lang="en-US" sz="2856" b="1" dirty="0"/>
              <a:t>Update run details </a:t>
            </a:r>
            <a:r>
              <a:rPr lang="en-US" sz="2856" dirty="0"/>
              <a:t>area. From here, you can also click </a:t>
            </a:r>
            <a:r>
              <a:rPr lang="en-US" sz="2856" b="1" dirty="0"/>
              <a:t>Download full logs </a:t>
            </a:r>
            <a:r>
              <a:rPr lang="en-US" sz="2856" dirty="0"/>
              <a:t>to download the log files.</a:t>
            </a:r>
          </a:p>
          <a:p>
            <a:pPr marL="524586" indent="-524586">
              <a:buFont typeface="+mj-lt"/>
              <a:buAutoNum type="arabicPeriod" startAt="10"/>
            </a:pPr>
            <a:r>
              <a:rPr lang="en-US" sz="2856" dirty="0"/>
              <a:t>When the update completes, the Update tile shows the updated Azure Stack Hub version.</a:t>
            </a:r>
          </a:p>
        </p:txBody>
      </p:sp>
    </p:spTree>
    <p:extLst>
      <p:ext uri="{BB962C8B-B14F-4D97-AF65-F5344CB8AC3E}">
        <p14:creationId xmlns:p14="http://schemas.microsoft.com/office/powerpoint/2010/main" val="10401303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 (using the Portal)</a:t>
            </a:r>
          </a:p>
        </p:txBody>
      </p:sp>
      <p:pic>
        <p:nvPicPr>
          <p:cNvPr id="6" name="Picture 5">
            <a:extLst>
              <a:ext uri="{FF2B5EF4-FFF2-40B4-BE49-F238E27FC236}">
                <a16:creationId xmlns:a16="http://schemas.microsoft.com/office/drawing/2014/main" id="{AAA613D8-B4A3-40E4-8B41-E317D8C28554}"/>
              </a:ext>
            </a:extLst>
          </p:cNvPr>
          <p:cNvPicPr>
            <a:picLocks noChangeAspect="1"/>
          </p:cNvPicPr>
          <p:nvPr/>
        </p:nvPicPr>
        <p:blipFill>
          <a:blip r:embed="rId3"/>
          <a:stretch>
            <a:fillRect/>
          </a:stretch>
        </p:blipFill>
        <p:spPr>
          <a:xfrm>
            <a:off x="926605" y="1212849"/>
            <a:ext cx="10583264" cy="5134689"/>
          </a:xfrm>
          <a:prstGeom prst="rect">
            <a:avLst/>
          </a:prstGeom>
        </p:spPr>
      </p:pic>
      <p:cxnSp>
        <p:nvCxnSpPr>
          <p:cNvPr id="8" name="Straight Arrow Connector 7">
            <a:extLst>
              <a:ext uri="{FF2B5EF4-FFF2-40B4-BE49-F238E27FC236}">
                <a16:creationId xmlns:a16="http://schemas.microsoft.com/office/drawing/2014/main" id="{CA0453C8-7BAE-44EA-937A-D8571ADBEC03}"/>
              </a:ext>
            </a:extLst>
          </p:cNvPr>
          <p:cNvCxnSpPr>
            <a:cxnSpLocks/>
            <a:stCxn id="9" idx="1"/>
          </p:cNvCxnSpPr>
          <p:nvPr/>
        </p:nvCxnSpPr>
        <p:spPr>
          <a:xfrm flipH="1" flipV="1">
            <a:off x="5225273" y="5387370"/>
            <a:ext cx="1783716" cy="121091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E445FE-E438-43DB-8E39-23845E97A1C0}"/>
              </a:ext>
            </a:extLst>
          </p:cNvPr>
          <p:cNvSpPr txBox="1"/>
          <p:nvPr/>
        </p:nvSpPr>
        <p:spPr>
          <a:xfrm>
            <a:off x="7008988" y="6274700"/>
            <a:ext cx="3449727" cy="647165"/>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FF0000"/>
                </a:solidFill>
                <a:latin typeface="Segoe UI Semilight"/>
              </a:rPr>
              <a:t>new update available</a:t>
            </a:r>
          </a:p>
        </p:txBody>
      </p:sp>
    </p:spTree>
    <p:extLst>
      <p:ext uri="{BB962C8B-B14F-4D97-AF65-F5344CB8AC3E}">
        <p14:creationId xmlns:p14="http://schemas.microsoft.com/office/powerpoint/2010/main" val="2788446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B7DC-2858-47CB-9947-03E75EA84F83}"/>
              </a:ext>
            </a:extLst>
          </p:cNvPr>
          <p:cNvSpPr>
            <a:spLocks noGrp="1"/>
          </p:cNvSpPr>
          <p:nvPr>
            <p:ph type="title"/>
          </p:nvPr>
        </p:nvSpPr>
        <p:spPr/>
        <p:txBody>
          <a:bodyPr/>
          <a:lstStyle/>
          <a:p>
            <a:r>
              <a:rPr lang="en-US" dirty="0"/>
              <a:t>Start updates (using the Portal)</a:t>
            </a:r>
          </a:p>
        </p:txBody>
      </p:sp>
      <p:sp>
        <p:nvSpPr>
          <p:cNvPr id="3" name="Text Placeholder 2">
            <a:extLst>
              <a:ext uri="{FF2B5EF4-FFF2-40B4-BE49-F238E27FC236}">
                <a16:creationId xmlns:a16="http://schemas.microsoft.com/office/drawing/2014/main" id="{C06CCDFF-143A-470F-8D70-A9ADC94FEA99}"/>
              </a:ext>
            </a:extLst>
          </p:cNvPr>
          <p:cNvSpPr>
            <a:spLocks noGrp="1"/>
          </p:cNvSpPr>
          <p:nvPr>
            <p:ph type="body" sz="quarter" idx="10"/>
          </p:nvPr>
        </p:nvSpPr>
        <p:spPr>
          <a:xfrm>
            <a:off x="274640" y="1211287"/>
            <a:ext cx="5486399" cy="600164"/>
          </a:xfrm>
        </p:spPr>
        <p:txBody>
          <a:bodyPr/>
          <a:lstStyle/>
          <a:p>
            <a:endParaRPr lang="en-US"/>
          </a:p>
        </p:txBody>
      </p:sp>
      <p:sp>
        <p:nvSpPr>
          <p:cNvPr id="4" name="Text Placeholder 3">
            <a:extLst>
              <a:ext uri="{FF2B5EF4-FFF2-40B4-BE49-F238E27FC236}">
                <a16:creationId xmlns:a16="http://schemas.microsoft.com/office/drawing/2014/main" id="{67B87FE7-5E8A-4AE5-83F2-DD7AA01594D4}"/>
              </a:ext>
            </a:extLst>
          </p:cNvPr>
          <p:cNvSpPr>
            <a:spLocks noGrp="1"/>
          </p:cNvSpPr>
          <p:nvPr>
            <p:ph type="body" sz="quarter" idx="11"/>
          </p:nvPr>
        </p:nvSpPr>
        <p:spPr>
          <a:xfrm>
            <a:off x="6675439" y="1211288"/>
            <a:ext cx="5486399" cy="600164"/>
          </a:xfrm>
        </p:spPr>
        <p:txBody>
          <a:bodyPr/>
          <a:lstStyle/>
          <a:p>
            <a:endParaRPr lang="en-US"/>
          </a:p>
        </p:txBody>
      </p:sp>
      <p:pic>
        <p:nvPicPr>
          <p:cNvPr id="5" name="Picture 4">
            <a:extLst>
              <a:ext uri="{FF2B5EF4-FFF2-40B4-BE49-F238E27FC236}">
                <a16:creationId xmlns:a16="http://schemas.microsoft.com/office/drawing/2014/main" id="{B0727A39-EB87-44CE-9780-32811EB022E4}"/>
              </a:ext>
            </a:extLst>
          </p:cNvPr>
          <p:cNvPicPr>
            <a:picLocks noChangeAspect="1"/>
          </p:cNvPicPr>
          <p:nvPr/>
        </p:nvPicPr>
        <p:blipFill>
          <a:blip r:embed="rId3"/>
          <a:stretch>
            <a:fillRect/>
          </a:stretch>
        </p:blipFill>
        <p:spPr>
          <a:xfrm>
            <a:off x="625637" y="1367117"/>
            <a:ext cx="11185204" cy="4003368"/>
          </a:xfrm>
          <a:prstGeom prst="rect">
            <a:avLst/>
          </a:prstGeom>
        </p:spPr>
      </p:pic>
      <p:cxnSp>
        <p:nvCxnSpPr>
          <p:cNvPr id="6" name="Straight Arrow Connector 5">
            <a:extLst>
              <a:ext uri="{FF2B5EF4-FFF2-40B4-BE49-F238E27FC236}">
                <a16:creationId xmlns:a16="http://schemas.microsoft.com/office/drawing/2014/main" id="{2AA29DB7-67DA-406C-848B-6F99D0444C19}"/>
              </a:ext>
            </a:extLst>
          </p:cNvPr>
          <p:cNvCxnSpPr>
            <a:cxnSpLocks/>
            <a:stCxn id="7" idx="1"/>
          </p:cNvCxnSpPr>
          <p:nvPr/>
        </p:nvCxnSpPr>
        <p:spPr>
          <a:xfrm flipH="1">
            <a:off x="1874837" y="1996696"/>
            <a:ext cx="1828800" cy="18264"/>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F87FA8-7660-4E19-AD1E-70FCBCFD8403}"/>
              </a:ext>
            </a:extLst>
          </p:cNvPr>
          <p:cNvSpPr txBox="1"/>
          <p:nvPr/>
        </p:nvSpPr>
        <p:spPr>
          <a:xfrm>
            <a:off x="3703637" y="1676488"/>
            <a:ext cx="3912869" cy="640416"/>
          </a:xfrm>
          <a:prstGeom prst="rect">
            <a:avLst/>
          </a:prstGeom>
          <a:noFill/>
        </p:spPr>
        <p:txBody>
          <a:bodyPr wrap="square" lIns="186521" tIns="149217" rIns="186521" bIns="149217" rtlCol="0">
            <a:spAutoFit/>
          </a:bodyPr>
          <a:lstStyle/>
          <a:p>
            <a:pPr defTabSz="932597">
              <a:lnSpc>
                <a:spcPct val="90000"/>
              </a:lnSpc>
              <a:spcAft>
                <a:spcPts val="612"/>
              </a:spcAft>
            </a:pPr>
            <a:r>
              <a:rPr lang="en-US" sz="2448" dirty="0">
                <a:solidFill>
                  <a:srgbClr val="FF0000"/>
                </a:solidFill>
                <a:latin typeface="Segoe UI Semilight"/>
              </a:rPr>
              <a:t>Click </a:t>
            </a:r>
            <a:r>
              <a:rPr lang="en-US" sz="2448" b="1" dirty="0">
                <a:solidFill>
                  <a:srgbClr val="FF0000"/>
                </a:solidFill>
                <a:latin typeface="Segoe UI Semilight"/>
              </a:rPr>
              <a:t>Update now</a:t>
            </a:r>
            <a:r>
              <a:rPr lang="en-US" sz="2448" dirty="0">
                <a:solidFill>
                  <a:srgbClr val="FF0000"/>
                </a:solidFill>
                <a:latin typeface="Segoe UI Semilight"/>
              </a:rPr>
              <a:t> to start</a:t>
            </a:r>
          </a:p>
        </p:txBody>
      </p:sp>
      <p:sp>
        <p:nvSpPr>
          <p:cNvPr id="14" name="TextBox 13">
            <a:extLst>
              <a:ext uri="{FF2B5EF4-FFF2-40B4-BE49-F238E27FC236}">
                <a16:creationId xmlns:a16="http://schemas.microsoft.com/office/drawing/2014/main" id="{531772DD-52D0-4C4A-863D-8AE55B2D208E}"/>
              </a:ext>
            </a:extLst>
          </p:cNvPr>
          <p:cNvSpPr txBox="1"/>
          <p:nvPr/>
        </p:nvSpPr>
        <p:spPr>
          <a:xfrm>
            <a:off x="6523037" y="5980451"/>
            <a:ext cx="4481927" cy="640416"/>
          </a:xfrm>
          <a:prstGeom prst="rect">
            <a:avLst/>
          </a:prstGeom>
          <a:solidFill>
            <a:srgbClr val="EAEAEA">
              <a:alpha val="40000"/>
            </a:srgbClr>
          </a:solidFill>
        </p:spPr>
        <p:txBody>
          <a:bodyPr wrap="square" lIns="186521" tIns="149217" rIns="186521" bIns="149217" rtlCol="0">
            <a:spAutoFit/>
          </a:bodyPr>
          <a:lstStyle/>
          <a:p>
            <a:pPr defTabSz="932597">
              <a:lnSpc>
                <a:spcPct val="90000"/>
              </a:lnSpc>
              <a:spcAft>
                <a:spcPts val="612"/>
              </a:spcAft>
            </a:pPr>
            <a:r>
              <a:rPr lang="en-US" sz="2448" dirty="0">
                <a:solidFill>
                  <a:srgbClr val="FF0000"/>
                </a:solidFill>
                <a:latin typeface="Segoe UI Semilight"/>
              </a:rPr>
              <a:t>Installed and available updates</a:t>
            </a:r>
          </a:p>
        </p:txBody>
      </p:sp>
      <p:sp>
        <p:nvSpPr>
          <p:cNvPr id="8" name="Rectangle 7">
            <a:extLst>
              <a:ext uri="{FF2B5EF4-FFF2-40B4-BE49-F238E27FC236}">
                <a16:creationId xmlns:a16="http://schemas.microsoft.com/office/drawing/2014/main" id="{79AF8569-7675-498D-AA35-1F06931E26EB}"/>
              </a:ext>
            </a:extLst>
          </p:cNvPr>
          <p:cNvSpPr/>
          <p:nvPr/>
        </p:nvSpPr>
        <p:spPr bwMode="auto">
          <a:xfrm>
            <a:off x="731837" y="3878262"/>
            <a:ext cx="4495800" cy="1447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358A764-2252-4207-8BCF-0D92DBC061EB}"/>
              </a:ext>
            </a:extLst>
          </p:cNvPr>
          <p:cNvCxnSpPr>
            <a:cxnSpLocks/>
          </p:cNvCxnSpPr>
          <p:nvPr/>
        </p:nvCxnSpPr>
        <p:spPr>
          <a:xfrm flipH="1" flipV="1">
            <a:off x="5380037" y="5442716"/>
            <a:ext cx="1066800" cy="54214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0445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 (using PowerShell)</a:t>
            </a:r>
          </a:p>
        </p:txBody>
      </p:sp>
      <p:sp>
        <p:nvSpPr>
          <p:cNvPr id="3" name="Text Placeholder 2">
            <a:extLst>
              <a:ext uri="{FF2B5EF4-FFF2-40B4-BE49-F238E27FC236}">
                <a16:creationId xmlns:a16="http://schemas.microsoft.com/office/drawing/2014/main" id="{BE6827CD-6260-4BF6-A7AA-710F3CA455D9}"/>
              </a:ext>
            </a:extLst>
          </p:cNvPr>
          <p:cNvSpPr>
            <a:spLocks noGrp="1"/>
          </p:cNvSpPr>
          <p:nvPr>
            <p:ph type="body" sz="quarter" idx="10"/>
          </p:nvPr>
        </p:nvSpPr>
        <p:spPr>
          <a:xfrm>
            <a:off x="275482" y="1211287"/>
            <a:ext cx="11405577" cy="4758226"/>
          </a:xfrm>
        </p:spPr>
        <p:txBody>
          <a:bodyPr/>
          <a:lstStyle/>
          <a:p>
            <a:pPr marL="0" indent="0">
              <a:buNone/>
            </a:pPr>
            <a:r>
              <a:rPr lang="en-US" b="1" dirty="0"/>
              <a:t>Useful PowerShell cmdlets for starting and monitoring the status of updates:</a:t>
            </a:r>
            <a:br>
              <a:rPr lang="en-US" b="1" dirty="0"/>
            </a:br>
            <a:endParaRPr lang="en-US" sz="1600" b="1" dirty="0"/>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AzsUpdateLocation</a:t>
            </a:r>
            <a:endParaRPr lang="en-US" b="1" dirty="0"/>
          </a:p>
          <a:p>
            <a:pPr lvl="1"/>
            <a:r>
              <a:rPr lang="en-US" sz="2000" b="1" dirty="0"/>
              <a:t>Retrieves region update summary</a:t>
            </a:r>
            <a:endParaRPr lang="en-US"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a:t>
            </a:r>
            <a:endParaRPr lang="en-US" b="1" dirty="0"/>
          </a:p>
          <a:p>
            <a:pPr lvl="1"/>
            <a:r>
              <a:rPr lang="en-US" sz="2000" b="1" dirty="0"/>
              <a:t>Lists Azure Stack Hub updates</a:t>
            </a:r>
            <a:endParaRPr lang="en-US"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Install-</a:t>
            </a:r>
            <a:r>
              <a:rPr lang="en-US" sz="2800" dirty="0" err="1">
                <a:solidFill>
                  <a:srgbClr val="0000FF"/>
                </a:solidFill>
                <a:latin typeface="Consolas" panose="020B0609020204030204" pitchFamily="49" charset="0"/>
              </a:rPr>
              <a:t>AzsUpdate</a:t>
            </a:r>
            <a:r>
              <a:rPr lang="en-US" sz="2800" dirty="0">
                <a:solidFill>
                  <a:srgbClr val="0000FF"/>
                </a:solidFill>
                <a:latin typeface="Consolas" panose="020B0609020204030204" pitchFamily="49" charset="0"/>
              </a:rPr>
              <a:t> </a:t>
            </a:r>
            <a:r>
              <a:rPr lang="en-US" sz="2800" dirty="0">
                <a:solidFill>
                  <a:srgbClr val="000080"/>
                </a:solidFill>
                <a:latin typeface="Consolas" panose="020B0609020204030204" pitchFamily="49" charset="0"/>
              </a:rPr>
              <a:t>-Update</a:t>
            </a:r>
            <a:r>
              <a:rPr lang="en-US" sz="2800" dirty="0">
                <a:solidFill>
                  <a:prstClr val="black"/>
                </a:solidFill>
                <a:latin typeface="Consolas" panose="020B0609020204030204" pitchFamily="49" charset="0"/>
              </a:rPr>
              <a:t> </a:t>
            </a:r>
            <a:r>
              <a:rPr lang="en-US" sz="2800" dirty="0">
                <a:solidFill>
                  <a:srgbClr val="8B0000"/>
                </a:solidFill>
                <a:latin typeface="Consolas" panose="020B0609020204030204" pitchFamily="49" charset="0"/>
              </a:rPr>
              <a:t>“Update Version”</a:t>
            </a:r>
            <a:endParaRPr lang="en-US" b="1" dirty="0"/>
          </a:p>
          <a:p>
            <a:pPr lvl="1"/>
            <a:r>
              <a:rPr lang="en-US" sz="2000" b="1" dirty="0"/>
              <a:t>Applies specified update, e.g. </a:t>
            </a:r>
            <a:r>
              <a:rPr lang="en-US" sz="2000" dirty="0">
                <a:solidFill>
                  <a:srgbClr val="0000FF"/>
                </a:solidFill>
                <a:latin typeface="Consolas" panose="020B0609020204030204" pitchFamily="49" charset="0"/>
              </a:rPr>
              <a:t>Install-</a:t>
            </a:r>
            <a:r>
              <a:rPr lang="en-US" sz="2000" dirty="0" err="1">
                <a:solidFill>
                  <a:srgbClr val="0000FF"/>
                </a:solidFill>
                <a:latin typeface="Consolas" panose="020B0609020204030204" pitchFamily="49" charset="0"/>
              </a:rPr>
              <a:t>AzsUpdate</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-Update</a:t>
            </a:r>
            <a:r>
              <a:rPr lang="en-US" sz="2000" dirty="0">
                <a:solidFill>
                  <a:prstClr val="black"/>
                </a:solidFill>
                <a:latin typeface="Consolas" panose="020B0609020204030204" pitchFamily="49" charset="0"/>
              </a:rPr>
              <a:t> </a:t>
            </a:r>
            <a:r>
              <a:rPr lang="en-US" sz="2000" dirty="0">
                <a:solidFill>
                  <a:srgbClr val="8B0000"/>
                </a:solidFill>
                <a:latin typeface="Lucida Console" panose="020B0609040504020204" pitchFamily="49" charset="0"/>
              </a:rPr>
              <a:t>Microsoft1.1907.0.10</a:t>
            </a:r>
            <a:endParaRPr lang="en-US" sz="2000"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AzsUpdateRun</a:t>
            </a:r>
            <a:endParaRPr lang="en-US" b="1" dirty="0"/>
          </a:p>
          <a:p>
            <a:pPr lvl="1"/>
            <a:r>
              <a:rPr lang="en-US" sz="2000" b="1" dirty="0"/>
              <a:t>Retrieves the progress and status for a specific Azure Stack Hub update</a:t>
            </a:r>
            <a:endParaRPr lang="en-US" dirty="0">
              <a:solidFill>
                <a:srgbClr val="0000FF"/>
              </a:solidFill>
              <a:latin typeface="Consolas" panose="020B0609020204030204" pitchFamily="49" charset="0"/>
            </a:endParaRPr>
          </a:p>
        </p:txBody>
      </p:sp>
      <p:sp>
        <p:nvSpPr>
          <p:cNvPr id="8" name="Rectangle 7">
            <a:extLst>
              <a:ext uri="{FF2B5EF4-FFF2-40B4-BE49-F238E27FC236}">
                <a16:creationId xmlns:a16="http://schemas.microsoft.com/office/drawing/2014/main" id="{2E3CC8CE-A020-4629-B215-DEA1AB5549F7}"/>
              </a:ext>
            </a:extLst>
          </p:cNvPr>
          <p:cNvSpPr/>
          <p:nvPr/>
        </p:nvSpPr>
        <p:spPr bwMode="auto">
          <a:xfrm>
            <a:off x="8483514" y="9058"/>
            <a:ext cx="3944364" cy="592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Requires </a:t>
            </a:r>
            <a:r>
              <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rPr>
              <a:t>AzureStack</a:t>
            </a: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-Tools</a:t>
            </a:r>
          </a:p>
        </p:txBody>
      </p:sp>
    </p:spTree>
    <p:extLst>
      <p:ext uri="{BB962C8B-B14F-4D97-AF65-F5344CB8AC3E}">
        <p14:creationId xmlns:p14="http://schemas.microsoft.com/office/powerpoint/2010/main" val="199032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BA3C-044D-406D-A170-CAB2E699068C}"/>
              </a:ext>
            </a:extLst>
          </p:cNvPr>
          <p:cNvSpPr>
            <a:spLocks noGrp="1"/>
          </p:cNvSpPr>
          <p:nvPr>
            <p:ph type="title"/>
          </p:nvPr>
        </p:nvSpPr>
        <p:spPr/>
        <p:txBody>
          <a:bodyPr/>
          <a:lstStyle/>
          <a:p>
            <a:r>
              <a:rPr lang="en-US" dirty="0"/>
              <a:t>Monitor updates</a:t>
            </a:r>
          </a:p>
        </p:txBody>
      </p:sp>
      <p:sp>
        <p:nvSpPr>
          <p:cNvPr id="3" name="Text Placeholder 2">
            <a:extLst>
              <a:ext uri="{FF2B5EF4-FFF2-40B4-BE49-F238E27FC236}">
                <a16:creationId xmlns:a16="http://schemas.microsoft.com/office/drawing/2014/main" id="{BD5DA004-B3CF-4ED2-B139-2C413F7F6FFB}"/>
              </a:ext>
            </a:extLst>
          </p:cNvPr>
          <p:cNvSpPr>
            <a:spLocks noGrp="1"/>
          </p:cNvSpPr>
          <p:nvPr>
            <p:ph type="body" sz="quarter" idx="10"/>
          </p:nvPr>
        </p:nvSpPr>
        <p:spPr>
          <a:xfrm>
            <a:off x="275482" y="1212850"/>
            <a:ext cx="11887100" cy="2375971"/>
          </a:xfrm>
        </p:spPr>
        <p:txBody>
          <a:bodyPr/>
          <a:lstStyle/>
          <a:p>
            <a:r>
              <a:rPr lang="en-US" sz="2448" dirty="0">
                <a:latin typeface="+mn-lt"/>
              </a:rPr>
              <a:t>You can use the privileged endpoint (PEP) to monitor the progress of an Azure Stack Hub update run, and to resume a failed update run from the last successful step should the Azure Stack Hub portal become unavailable. </a:t>
            </a:r>
          </a:p>
          <a:p>
            <a:endParaRPr lang="en-US" sz="2448" dirty="0">
              <a:latin typeface="+mn-lt"/>
            </a:endParaRPr>
          </a:p>
          <a:p>
            <a:r>
              <a:rPr lang="en-US" sz="2448" dirty="0">
                <a:latin typeface="+mn-lt"/>
              </a:rPr>
              <a:t>Using the Azure Stack Hub portal is the recommended method to manage updates.</a:t>
            </a:r>
          </a:p>
          <a:p>
            <a:endParaRPr lang="en-US" sz="2040" dirty="0">
              <a:latin typeface="+mn-lt"/>
            </a:endParaRPr>
          </a:p>
        </p:txBody>
      </p:sp>
      <p:sp>
        <p:nvSpPr>
          <p:cNvPr id="4" name="TextBox 3">
            <a:extLst>
              <a:ext uri="{FF2B5EF4-FFF2-40B4-BE49-F238E27FC236}">
                <a16:creationId xmlns:a16="http://schemas.microsoft.com/office/drawing/2014/main" id="{088D20F8-A151-415E-80DC-0002A7014462}"/>
              </a:ext>
            </a:extLst>
          </p:cNvPr>
          <p:cNvSpPr txBox="1"/>
          <p:nvPr/>
        </p:nvSpPr>
        <p:spPr>
          <a:xfrm>
            <a:off x="605180" y="3344862"/>
            <a:ext cx="11226114" cy="356277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t>
            </a:r>
            <a:r>
              <a:rPr lang="en-US" sz="2400" b="1" dirty="0">
                <a:gradFill>
                  <a:gsLst>
                    <a:gs pos="2917">
                      <a:schemeClr val="tx1"/>
                    </a:gs>
                    <a:gs pos="30000">
                      <a:schemeClr val="tx1"/>
                    </a:gs>
                  </a:gsLst>
                  <a:lin ang="5400000" scaled="0"/>
                </a:gradFill>
                <a:latin typeface="Consolas" panose="020B0609020204030204" pitchFamily="49" charset="0"/>
              </a:rPr>
              <a:t>Get-</a:t>
            </a:r>
            <a:r>
              <a:rPr lang="en-US" sz="2400" b="1" dirty="0" err="1">
                <a:gradFill>
                  <a:gsLst>
                    <a:gs pos="2917">
                      <a:schemeClr val="tx1"/>
                    </a:gs>
                    <a:gs pos="30000">
                      <a:schemeClr val="tx1"/>
                    </a:gs>
                  </a:gsLst>
                  <a:lin ang="5400000" scaled="0"/>
                </a:gradFill>
                <a:latin typeface="Consolas" panose="020B0609020204030204" pitchFamily="49" charset="0"/>
              </a:rPr>
              <a:t>AzureStackUpdateStatus</a:t>
            </a:r>
            <a:r>
              <a:rPr lang="en-US" sz="2400" dirty="0">
                <a:gradFill>
                  <a:gsLst>
                    <a:gs pos="2917">
                      <a:schemeClr val="tx1"/>
                    </a:gs>
                    <a:gs pos="30000">
                      <a:schemeClr val="tx1"/>
                    </a:gs>
                  </a:gsLst>
                  <a:lin ang="5400000" scaled="0"/>
                </a:gradFill>
              </a:rPr>
              <a:t> cmdlet returns the status of the currently running, completed, or failed update. It provides the high-level status of the update operation and an XML document that describes both the current step and the corresponding state:</a:t>
            </a:r>
          </a:p>
          <a:p>
            <a:pPr>
              <a:lnSpc>
                <a:spcPct val="90000"/>
              </a:lnSpc>
              <a:spcAft>
                <a:spcPts val="600"/>
              </a:spcAft>
            </a:pPr>
            <a:endParaRPr lang="en-US" sz="2400" dirty="0">
              <a:gradFill>
                <a:gsLst>
                  <a:gs pos="2917">
                    <a:schemeClr val="tx1"/>
                  </a:gs>
                  <a:gs pos="30000">
                    <a:schemeClr val="tx1"/>
                  </a:gs>
                </a:gsLst>
                <a:lin ang="5400000" scaled="0"/>
              </a:gradFill>
            </a:endParaRPr>
          </a:p>
          <a:p>
            <a:pPr marL="541338" lvl="1" indent="0" defTabSz="932597">
              <a:lnSpc>
                <a:spcPct val="101000"/>
              </a:lnSpc>
            </a:pP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marL="541338" lvl="1" indent="0" defTabSz="932597">
              <a:lnSpc>
                <a:spcPct val="101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AzureStackUpdateStatus</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96018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FAD1-C61D-4770-99CE-BFA0F7E49EB5}"/>
              </a:ext>
            </a:extLst>
          </p:cNvPr>
          <p:cNvSpPr>
            <a:spLocks noGrp="1"/>
          </p:cNvSpPr>
          <p:nvPr>
            <p:ph type="title"/>
          </p:nvPr>
        </p:nvSpPr>
        <p:spPr/>
        <p:txBody>
          <a:bodyPr/>
          <a:lstStyle/>
          <a:p>
            <a:r>
              <a:rPr lang="en-US" dirty="0"/>
              <a:t>Resume updates</a:t>
            </a:r>
          </a:p>
        </p:txBody>
      </p:sp>
      <p:sp>
        <p:nvSpPr>
          <p:cNvPr id="3" name="Text Placeholder 2">
            <a:extLst>
              <a:ext uri="{FF2B5EF4-FFF2-40B4-BE49-F238E27FC236}">
                <a16:creationId xmlns:a16="http://schemas.microsoft.com/office/drawing/2014/main" id="{85B46710-B77E-44D1-8065-505448B32873}"/>
              </a:ext>
            </a:extLst>
          </p:cNvPr>
          <p:cNvSpPr>
            <a:spLocks noGrp="1"/>
          </p:cNvSpPr>
          <p:nvPr>
            <p:ph type="body" sz="quarter" idx="10"/>
          </p:nvPr>
        </p:nvSpPr>
        <p:spPr>
          <a:xfrm>
            <a:off x="275482" y="1212850"/>
            <a:ext cx="11887100" cy="1201867"/>
          </a:xfrm>
        </p:spPr>
        <p:txBody>
          <a:bodyPr/>
          <a:lstStyle/>
          <a:p>
            <a:r>
              <a:rPr lang="en-US" sz="2448" dirty="0">
                <a:latin typeface="+mn-lt"/>
              </a:rPr>
              <a:t>If the update fails, it can be resumed from where it left off through the Portal or the Privileged Endpoint (PEP). In certain scenarios, you may have to complete mitigation steps before you resume the update.</a:t>
            </a:r>
          </a:p>
        </p:txBody>
      </p:sp>
      <p:sp>
        <p:nvSpPr>
          <p:cNvPr id="12" name="Rectangle 11">
            <a:extLst>
              <a:ext uri="{FF2B5EF4-FFF2-40B4-BE49-F238E27FC236}">
                <a16:creationId xmlns:a16="http://schemas.microsoft.com/office/drawing/2014/main" id="{791ABC55-AA31-439D-B4E1-366CC4C26533}"/>
              </a:ext>
            </a:extLst>
          </p:cNvPr>
          <p:cNvSpPr/>
          <p:nvPr/>
        </p:nvSpPr>
        <p:spPr>
          <a:xfrm>
            <a:off x="693737" y="5213606"/>
            <a:ext cx="11049000" cy="397481"/>
          </a:xfrm>
          <a:prstGeom prst="rect">
            <a:avLst/>
          </a:prstGeom>
        </p:spPr>
        <p:txBody>
          <a:bodyPr wrap="square">
            <a:spAutoFit/>
          </a:bodyPr>
          <a:lstStyle/>
          <a:p>
            <a:pPr defTabSz="932597">
              <a:lnSpc>
                <a:spcPct val="101000"/>
              </a:lnSpc>
            </a:pP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04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C91C47-0AC7-4130-8DA4-4BB4190B3489}"/>
              </a:ext>
            </a:extLst>
          </p:cNvPr>
          <p:cNvGraphicFramePr>
            <a:graphicFrameLocks noGrp="1"/>
          </p:cNvGraphicFramePr>
          <p:nvPr>
            <p:extLst>
              <p:ext uri="{D42A27DB-BD31-4B8C-83A1-F6EECF244321}">
                <p14:modId xmlns:p14="http://schemas.microsoft.com/office/powerpoint/2010/main" val="874570027"/>
              </p:ext>
            </p:extLst>
          </p:nvPr>
        </p:nvGraphicFramePr>
        <p:xfrm>
          <a:off x="427037" y="2389505"/>
          <a:ext cx="11315700" cy="4309745"/>
        </p:xfrm>
        <a:graphic>
          <a:graphicData uri="http://schemas.openxmlformats.org/drawingml/2006/table">
            <a:tbl>
              <a:tblPr>
                <a:tableStyleId>{2D5ABB26-0587-4C30-8999-92F81FD0307C}</a:tableStyleId>
              </a:tblPr>
              <a:tblGrid>
                <a:gridCol w="11315700">
                  <a:extLst>
                    <a:ext uri="{9D8B030D-6E8A-4147-A177-3AD203B41FA5}">
                      <a16:colId xmlns:a16="http://schemas.microsoft.com/office/drawing/2014/main" val="3483883894"/>
                    </a:ext>
                  </a:extLst>
                </a:gridCol>
              </a:tblGrid>
              <a:tr h="1753235">
                <a:tc>
                  <a:txBody>
                    <a:bodyPr/>
                    <a:lstStyle/>
                    <a:p>
                      <a:endParaRPr lang="en-US" sz="1800" b="1" dirty="0"/>
                    </a:p>
                    <a:p>
                      <a:pPr marL="541338" indent="-342900"/>
                      <a:r>
                        <a:rPr lang="en-US" sz="1800" b="1" dirty="0"/>
                        <a:t>Portal</a:t>
                      </a:r>
                    </a:p>
                    <a:p>
                      <a:pPr marL="541338" indent="-342900">
                        <a:buFont typeface="Arial" panose="020B0604020202020204" pitchFamily="34" charset="0"/>
                        <a:buChar char="•"/>
                      </a:pPr>
                      <a:r>
                        <a:rPr lang="en-US" sz="1800" dirty="0"/>
                        <a:t>Navigate to the pane of the update run details</a:t>
                      </a:r>
                    </a:p>
                    <a:p>
                      <a:pPr marL="541338" indent="-342900">
                        <a:buFont typeface="Arial" panose="020B0604020202020204" pitchFamily="34" charset="0"/>
                        <a:buChar char="•"/>
                      </a:pPr>
                      <a:r>
                        <a:rPr lang="en-US" sz="1800" dirty="0"/>
                        <a:t>Click </a:t>
                      </a:r>
                      <a:r>
                        <a:rPr lang="en-US" sz="1800" b="1" dirty="0"/>
                        <a:t>Resume</a:t>
                      </a:r>
                    </a:p>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9421967"/>
                  </a:ext>
                </a:extLst>
              </a:tr>
              <a:tr h="2311918">
                <a:tc>
                  <a:txBody>
                    <a:bodyPr/>
                    <a:lstStyle/>
                    <a:p>
                      <a:endParaRPr lang="en-US" sz="1800" b="1" dirty="0"/>
                    </a:p>
                    <a:p>
                      <a:pPr marL="541338" indent="-349250"/>
                      <a:r>
                        <a:rPr lang="en-US" sz="1800" b="1" dirty="0"/>
                        <a:t>PowerShell Command</a:t>
                      </a:r>
                    </a:p>
                    <a:p>
                      <a:pPr marL="192088" indent="0">
                        <a:buFont typeface="Arial" panose="020B0604020202020204" pitchFamily="34" charset="0"/>
                        <a:buNone/>
                      </a:pPr>
                      <a:r>
                        <a:rPr lang="en-US" sz="1800" dirty="0">
                          <a:gradFill>
                            <a:gsLst>
                              <a:gs pos="2917">
                                <a:schemeClr val="tx1"/>
                              </a:gs>
                              <a:gs pos="30000">
                                <a:schemeClr val="tx1"/>
                              </a:gs>
                            </a:gsLst>
                            <a:lin ang="5400000" scaled="0"/>
                          </a:gradFill>
                        </a:rPr>
                        <a:t>The </a:t>
                      </a:r>
                      <a:r>
                        <a:rPr lang="en-US" sz="1800" b="1" dirty="0">
                          <a:gradFill>
                            <a:gsLst>
                              <a:gs pos="2917">
                                <a:schemeClr val="tx1"/>
                              </a:gs>
                              <a:gs pos="30000">
                                <a:schemeClr val="tx1"/>
                              </a:gs>
                            </a:gsLst>
                            <a:lin ang="5400000" scaled="0"/>
                          </a:gradFill>
                          <a:latin typeface="Consolas" panose="020B0609020204030204" pitchFamily="49" charset="0"/>
                        </a:rPr>
                        <a:t>Resume-</a:t>
                      </a:r>
                      <a:r>
                        <a:rPr lang="en-US" sz="1800" b="1" dirty="0" err="1">
                          <a:gradFill>
                            <a:gsLst>
                              <a:gs pos="2917">
                                <a:schemeClr val="tx1"/>
                              </a:gs>
                              <a:gs pos="30000">
                                <a:schemeClr val="tx1"/>
                              </a:gs>
                            </a:gsLst>
                            <a:lin ang="5400000" scaled="0"/>
                          </a:gradFill>
                          <a:latin typeface="Consolas" panose="020B0609020204030204" pitchFamily="49" charset="0"/>
                        </a:rPr>
                        <a:t>AzureStackUpdate</a:t>
                      </a:r>
                      <a:r>
                        <a:rPr lang="en-US" sz="1800" dirty="0">
                          <a:gradFill>
                            <a:gsLst>
                              <a:gs pos="2917">
                                <a:schemeClr val="tx1"/>
                              </a:gs>
                              <a:gs pos="30000">
                                <a:schemeClr val="tx1"/>
                              </a:gs>
                            </a:gsLst>
                            <a:lin ang="5400000" scaled="0"/>
                          </a:gradFill>
                        </a:rPr>
                        <a:t> cmdlet resumes the current update installation from the point it failed. </a:t>
                      </a:r>
                      <a:endParaRPr lang="en-US" sz="1800" dirty="0">
                        <a:latin typeface="Consolas" panose="020B0609020204030204" pitchFamily="49" charset="0"/>
                      </a:endParaRPr>
                    </a:p>
                    <a:p>
                      <a:endParaRPr lang="en-GB" dirty="0"/>
                    </a:p>
                    <a:p>
                      <a:pPr marL="541338" lvl="1" indent="0" defTabSz="932597">
                        <a:lnSpc>
                          <a:spcPct val="101000"/>
                        </a:lnSpc>
                      </a:pP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pepSession</a:t>
                      </a:r>
                      <a:r>
                        <a:rPr lang="en-US" sz="1800" dirty="0">
                          <a:solidFill>
                            <a:srgbClr val="353535"/>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srgbClr val="353535"/>
                          </a:solidFill>
                          <a:latin typeface="Consolas" panose="020B0609020204030204" pitchFamily="49" charset="0"/>
                        </a:rPr>
                        <a:t> </a:t>
                      </a:r>
                      <a:r>
                        <a:rPr lang="en-US" sz="1800" dirty="0">
                          <a:solidFill>
                            <a:srgbClr val="0000FF"/>
                          </a:solidFill>
                          <a:latin typeface="Consolas" panose="020B0609020204030204" pitchFamily="49" charset="0"/>
                        </a:rPr>
                        <a:t>New-</a:t>
                      </a:r>
                      <a:r>
                        <a:rPr lang="en-US" sz="1800" dirty="0" err="1">
                          <a:solidFill>
                            <a:srgbClr val="0000FF"/>
                          </a:solidFill>
                          <a:latin typeface="Consolas" panose="020B0609020204030204" pitchFamily="49" charset="0"/>
                        </a:rPr>
                        <a:t>PSSession</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ComputerName</a:t>
                      </a:r>
                      <a:r>
                        <a:rPr lang="en-US" sz="1800" dirty="0">
                          <a:solidFill>
                            <a:srgbClr val="353535"/>
                          </a:solidFill>
                          <a:latin typeface="Consolas" panose="020B0609020204030204" pitchFamily="49" charset="0"/>
                        </a:rPr>
                        <a:t> </a:t>
                      </a:r>
                      <a:r>
                        <a:rPr lang="en-US" sz="1800" dirty="0">
                          <a:solidFill>
                            <a:srgbClr val="8A2BE2"/>
                          </a:solidFill>
                          <a:latin typeface="Consolas" panose="020B0609020204030204" pitchFamily="49" charset="0"/>
                        </a:rPr>
                        <a:t>Azs-ERCS01</a:t>
                      </a:r>
                      <a:r>
                        <a:rPr lang="en-US" sz="1800" dirty="0">
                          <a:solidFill>
                            <a:srgbClr val="353535"/>
                          </a:solidFill>
                          <a:latin typeface="Consolas" panose="020B0609020204030204" pitchFamily="49" charset="0"/>
                        </a:rPr>
                        <a:t> `</a:t>
                      </a:r>
                      <a:br>
                        <a:rPr lang="en-US" sz="1800" dirty="0">
                          <a:solidFill>
                            <a:srgbClr val="353535"/>
                          </a:solidFill>
                          <a:latin typeface="Consolas" panose="020B0609020204030204" pitchFamily="49" charset="0"/>
                        </a:rPr>
                      </a:b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ConfigurationName</a:t>
                      </a:r>
                      <a:r>
                        <a:rPr lang="en-US" sz="1800" dirty="0">
                          <a:solidFill>
                            <a:srgbClr val="353535"/>
                          </a:solidFill>
                          <a:latin typeface="Consolas" panose="020B0609020204030204" pitchFamily="49" charset="0"/>
                        </a:rPr>
                        <a:t> </a:t>
                      </a:r>
                      <a:r>
                        <a:rPr lang="en-US" sz="1800" dirty="0" err="1">
                          <a:solidFill>
                            <a:srgbClr val="8A2BE2"/>
                          </a:solidFill>
                          <a:latin typeface="Consolas" panose="020B0609020204030204" pitchFamily="49" charset="0"/>
                        </a:rPr>
                        <a:t>PrivilegedEndpoint</a:t>
                      </a:r>
                      <a:r>
                        <a:rPr lang="en-US" sz="1800" dirty="0">
                          <a:solidFill>
                            <a:srgbClr val="8A2BE2"/>
                          </a:solidFill>
                          <a:latin typeface="Consolas" panose="020B0609020204030204" pitchFamily="49" charset="0"/>
                        </a:rPr>
                        <a:t> `</a:t>
                      </a:r>
                      <a:r>
                        <a:rPr lang="en-US" sz="1800" dirty="0">
                          <a:solidFill>
                            <a:srgbClr val="353535"/>
                          </a:solidFill>
                          <a:latin typeface="Consolas" panose="020B0609020204030204" pitchFamily="49" charset="0"/>
                        </a:rPr>
                        <a:t> </a:t>
                      </a:r>
                      <a:br>
                        <a:rPr lang="en-US" sz="1800" dirty="0">
                          <a:solidFill>
                            <a:srgbClr val="353535"/>
                          </a:solidFill>
                          <a:latin typeface="Consolas" panose="020B0609020204030204" pitchFamily="49" charset="0"/>
                        </a:rPr>
                      </a:br>
                      <a:r>
                        <a:rPr lang="en-US" sz="1800" dirty="0">
                          <a:solidFill>
                            <a:srgbClr val="000080"/>
                          </a:solidFill>
                          <a:latin typeface="Consolas" panose="020B0609020204030204" pitchFamily="49" charset="0"/>
                        </a:rPr>
                        <a:t>			-Credential</a:t>
                      </a:r>
                      <a:r>
                        <a:rPr lang="en-US" sz="1800" dirty="0">
                          <a:solidFill>
                            <a:srgbClr val="353535"/>
                          </a:solidFill>
                          <a:latin typeface="Consolas" panose="020B0609020204030204" pitchFamily="49" charset="0"/>
                        </a:rPr>
                        <a:t> (</a:t>
                      </a:r>
                      <a:r>
                        <a:rPr lang="en-US" sz="1800" dirty="0">
                          <a:solidFill>
                            <a:srgbClr val="0000FF"/>
                          </a:solidFill>
                          <a:latin typeface="Consolas" panose="020B0609020204030204" pitchFamily="49" charset="0"/>
                        </a:rPr>
                        <a:t>Get-Credential</a:t>
                      </a:r>
                      <a:r>
                        <a:rPr lang="en-US" sz="1800" dirty="0">
                          <a:solidFill>
                            <a:srgbClr val="353535"/>
                          </a:solidFill>
                          <a:latin typeface="Consolas" panose="020B0609020204030204" pitchFamily="49" charset="0"/>
                        </a:rPr>
                        <a:t>)</a:t>
                      </a:r>
                    </a:p>
                    <a:p>
                      <a:pPr marL="541338" lvl="1" indent="0" defTabSz="932597">
                        <a:lnSpc>
                          <a:spcPct val="101000"/>
                        </a:lnSpc>
                      </a:pPr>
                      <a:r>
                        <a:rPr lang="en-US" sz="1800" dirty="0">
                          <a:solidFill>
                            <a:srgbClr val="0000FF"/>
                          </a:solidFill>
                          <a:latin typeface="Consolas" panose="020B0609020204030204" pitchFamily="49" charset="0"/>
                        </a:rPr>
                        <a:t>Invoke-Command</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-Session</a:t>
                      </a:r>
                      <a:r>
                        <a:rPr lang="en-US" sz="1800" dirty="0">
                          <a:solidFill>
                            <a:srgbClr val="353535"/>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pepSession</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ScriptBlock</a:t>
                      </a:r>
                      <a:r>
                        <a:rPr lang="en-US" sz="1800" dirty="0">
                          <a:solidFill>
                            <a:srgbClr val="353535"/>
                          </a:solidFill>
                          <a:latin typeface="Consolas" panose="020B0609020204030204" pitchFamily="49" charset="0"/>
                        </a:rPr>
                        <a:t> { </a:t>
                      </a:r>
                      <a:r>
                        <a:rPr lang="en-US" sz="1800" dirty="0">
                          <a:solidFill>
                            <a:srgbClr val="0000FF"/>
                          </a:solidFill>
                          <a:latin typeface="Consolas" panose="020B0609020204030204" pitchFamily="49" charset="0"/>
                        </a:rPr>
                        <a:t>Resume-</a:t>
                      </a:r>
                      <a:r>
                        <a:rPr lang="en-US" sz="1800" dirty="0" err="1">
                          <a:solidFill>
                            <a:srgbClr val="0000FF"/>
                          </a:solidFill>
                          <a:latin typeface="Consolas" panose="020B0609020204030204" pitchFamily="49" charset="0"/>
                        </a:rPr>
                        <a:t>AzureStackUpdate</a:t>
                      </a:r>
                      <a:r>
                        <a:rPr lang="en-US" sz="1800" dirty="0">
                          <a:solidFill>
                            <a:srgbClr val="353535"/>
                          </a:solidFill>
                          <a:latin typeface="Consolas" panose="020B0609020204030204" pitchFamily="49" charset="0"/>
                        </a:rPr>
                        <a:t> }</a:t>
                      </a:r>
                    </a:p>
                    <a:p>
                      <a:pPr lvl="1" defTabSz="932597">
                        <a:lnSpc>
                          <a:spcPct val="101000"/>
                        </a:lnSpc>
                      </a:pP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88790"/>
                  </a:ext>
                </a:extLst>
              </a:tr>
            </a:tbl>
          </a:graphicData>
        </a:graphic>
      </p:graphicFrame>
      <p:pic>
        <p:nvPicPr>
          <p:cNvPr id="13" name="Picture 12">
            <a:extLst>
              <a:ext uri="{FF2B5EF4-FFF2-40B4-BE49-F238E27FC236}">
                <a16:creationId xmlns:a16="http://schemas.microsoft.com/office/drawing/2014/main" id="{AA0D8D41-E16D-41B2-A70D-712AEC06F6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85037" y="2588445"/>
            <a:ext cx="3195291" cy="1310178"/>
          </a:xfrm>
          <a:prstGeom prst="rect">
            <a:avLst/>
          </a:prstGeom>
          <a:noFill/>
          <a:ln>
            <a:noFill/>
          </a:ln>
        </p:spPr>
      </p:pic>
    </p:spTree>
    <p:extLst>
      <p:ext uri="{BB962C8B-B14F-4D97-AF65-F5344CB8AC3E}">
        <p14:creationId xmlns:p14="http://schemas.microsoft.com/office/powerpoint/2010/main" val="14955323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Patch and Update Recap</a:t>
            </a:r>
          </a:p>
        </p:txBody>
      </p:sp>
      <p:sp>
        <p:nvSpPr>
          <p:cNvPr id="7" name="Text Placeholder 6">
            <a:extLst>
              <a:ext uri="{FF2B5EF4-FFF2-40B4-BE49-F238E27FC236}">
                <a16:creationId xmlns:a16="http://schemas.microsoft.com/office/drawing/2014/main" id="{2402EA8E-412F-4ED0-88DA-EE3D933B241C}"/>
              </a:ext>
            </a:extLst>
          </p:cNvPr>
          <p:cNvSpPr>
            <a:spLocks noGrp="1"/>
          </p:cNvSpPr>
          <p:nvPr>
            <p:ph type="body" sz="quarter" idx="10"/>
          </p:nvPr>
        </p:nvSpPr>
        <p:spPr>
          <a:xfrm>
            <a:off x="600856" y="1297963"/>
            <a:ext cx="8360582" cy="5407634"/>
          </a:xfrm>
        </p:spPr>
        <p:txBody>
          <a:bodyPr/>
          <a:lstStyle/>
          <a:p>
            <a:r>
              <a:rPr lang="en-GB" sz="2800" dirty="0"/>
              <a:t>Updates are released multiple times per year</a:t>
            </a:r>
          </a:p>
          <a:p>
            <a:endParaRPr lang="en-US" sz="1400" dirty="0"/>
          </a:p>
          <a:p>
            <a:r>
              <a:rPr lang="en-US" sz="2800" dirty="0"/>
              <a:t>Support policy: </a:t>
            </a:r>
            <a:r>
              <a:rPr lang="en-US" sz="2800" i="1" dirty="0"/>
              <a:t>N – 2 (e.g. 2008, 2005</a:t>
            </a:r>
            <a:r>
              <a:rPr lang="en-US" sz="2800" i="1"/>
              <a:t>, 2002)</a:t>
            </a:r>
            <a:endParaRPr lang="en-US" sz="2800" i="1" dirty="0"/>
          </a:p>
          <a:p>
            <a:endParaRPr lang="en-US" sz="1400" i="1" dirty="0"/>
          </a:p>
          <a:p>
            <a:r>
              <a:rPr lang="en-US" sz="2800" dirty="0"/>
              <a:t>Updates include Security payload, new capabilities, bug fixes</a:t>
            </a:r>
          </a:p>
          <a:p>
            <a:endParaRPr lang="en-US" sz="1400" dirty="0"/>
          </a:p>
          <a:p>
            <a:r>
              <a:rPr lang="en-US" sz="2800" dirty="0"/>
              <a:t>Updates are non-cumulative </a:t>
            </a:r>
          </a:p>
          <a:p>
            <a:endParaRPr lang="en-US" sz="1400" dirty="0"/>
          </a:p>
          <a:p>
            <a:r>
              <a:rPr lang="en-US" sz="2800" dirty="0"/>
              <a:t>Hotfixes are issued as needed and are cumulative</a:t>
            </a:r>
          </a:p>
          <a:p>
            <a:endParaRPr lang="en-US" sz="1400" dirty="0"/>
          </a:p>
          <a:p>
            <a:r>
              <a:rPr lang="en-US" sz="2800" dirty="0"/>
              <a:t>Firmware updates are applied in a separate pass</a:t>
            </a:r>
          </a:p>
        </p:txBody>
      </p:sp>
      <p:grpSp>
        <p:nvGrpSpPr>
          <p:cNvPr id="19" name="Group 18">
            <a:extLst>
              <a:ext uri="{FF2B5EF4-FFF2-40B4-BE49-F238E27FC236}">
                <a16:creationId xmlns:a16="http://schemas.microsoft.com/office/drawing/2014/main" id="{FF93E8CC-BDE2-48BF-B17A-678574ECEC45}"/>
              </a:ext>
            </a:extLst>
          </p:cNvPr>
          <p:cNvGrpSpPr/>
          <p:nvPr/>
        </p:nvGrpSpPr>
        <p:grpSpPr>
          <a:xfrm>
            <a:off x="8735906" y="2406054"/>
            <a:ext cx="3582282" cy="2491473"/>
            <a:chOff x="6069330" y="912208"/>
            <a:chExt cx="1809750" cy="1406521"/>
          </a:xfrm>
        </p:grpSpPr>
        <p:sp>
          <p:nvSpPr>
            <p:cNvPr id="3" name="TextBox 2">
              <a:extLst>
                <a:ext uri="{FF2B5EF4-FFF2-40B4-BE49-F238E27FC236}">
                  <a16:creationId xmlns:a16="http://schemas.microsoft.com/office/drawing/2014/main" id="{1631F645-38FE-4EF7-A249-8D383AD86774}"/>
                </a:ext>
              </a:extLst>
            </p:cNvPr>
            <p:cNvSpPr txBox="1"/>
            <p:nvPr/>
          </p:nvSpPr>
          <p:spPr>
            <a:xfrm>
              <a:off x="6979920" y="912208"/>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Year</a:t>
              </a:r>
            </a:p>
          </p:txBody>
        </p:sp>
        <p:sp>
          <p:nvSpPr>
            <p:cNvPr id="9" name="Rectangle 8">
              <a:extLst>
                <a:ext uri="{FF2B5EF4-FFF2-40B4-BE49-F238E27FC236}">
                  <a16:creationId xmlns:a16="http://schemas.microsoft.com/office/drawing/2014/main" id="{CF5F6EFF-F59D-48ED-A505-CB801B8B3320}"/>
                </a:ext>
              </a:extLst>
            </p:cNvPr>
            <p:cNvSpPr/>
            <p:nvPr/>
          </p:nvSpPr>
          <p:spPr bwMode="auto">
            <a:xfrm>
              <a:off x="635127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20</a:t>
              </a:r>
            </a:p>
          </p:txBody>
        </p:sp>
        <p:sp>
          <p:nvSpPr>
            <p:cNvPr id="11" name="Rectangle 10">
              <a:extLst>
                <a:ext uri="{FF2B5EF4-FFF2-40B4-BE49-F238E27FC236}">
                  <a16:creationId xmlns:a16="http://schemas.microsoft.com/office/drawing/2014/main" id="{8B798F2C-1BDC-4CD2-AEC3-CDB1BC5D6FBC}"/>
                </a:ext>
              </a:extLst>
            </p:cNvPr>
            <p:cNvSpPr/>
            <p:nvPr/>
          </p:nvSpPr>
          <p:spPr bwMode="auto">
            <a:xfrm>
              <a:off x="703326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08</a:t>
              </a:r>
            </a:p>
          </p:txBody>
        </p:sp>
        <p:cxnSp>
          <p:nvCxnSpPr>
            <p:cNvPr id="13" name="Connector: Elbow 12">
              <a:extLst>
                <a:ext uri="{FF2B5EF4-FFF2-40B4-BE49-F238E27FC236}">
                  <a16:creationId xmlns:a16="http://schemas.microsoft.com/office/drawing/2014/main" id="{839970EF-E5FD-4B26-80D2-6093A55F54B7}"/>
                </a:ext>
              </a:extLst>
            </p:cNvPr>
            <p:cNvCxnSpPr>
              <a:cxnSpLocks/>
              <a:stCxn id="9" idx="0"/>
              <a:endCxn id="3" idx="1"/>
            </p:cNvCxnSpPr>
            <p:nvPr/>
          </p:nvCxnSpPr>
          <p:spPr>
            <a:xfrm rot="5400000" flipH="1" flipV="1">
              <a:off x="6624994" y="1018422"/>
              <a:ext cx="370762" cy="33909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1FFD1F8-F705-4274-AAF0-189AA4B7B57C}"/>
                </a:ext>
              </a:extLst>
            </p:cNvPr>
            <p:cNvSpPr txBox="1"/>
            <p:nvPr/>
          </p:nvSpPr>
          <p:spPr>
            <a:xfrm>
              <a:off x="6069330" y="2137976"/>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Month</a:t>
              </a:r>
            </a:p>
          </p:txBody>
        </p:sp>
        <p:cxnSp>
          <p:nvCxnSpPr>
            <p:cNvPr id="18" name="Connector: Elbow 17">
              <a:extLst>
                <a:ext uri="{FF2B5EF4-FFF2-40B4-BE49-F238E27FC236}">
                  <a16:creationId xmlns:a16="http://schemas.microsoft.com/office/drawing/2014/main" id="{623CF613-A098-4AF1-A620-DF309CEF10B8}"/>
                </a:ext>
              </a:extLst>
            </p:cNvPr>
            <p:cNvCxnSpPr>
              <a:stCxn id="11" idx="2"/>
              <a:endCxn id="15" idx="3"/>
            </p:cNvCxnSpPr>
            <p:nvPr/>
          </p:nvCxnSpPr>
          <p:spPr>
            <a:xfrm rot="5400000">
              <a:off x="6970962" y="1876494"/>
              <a:ext cx="349387" cy="35433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427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Effect transition="in" filter="fade">
                                      <p:cBhvr>
                                        <p:cTn id="11" dur="500"/>
                                        <p:tgtEl>
                                          <p:spTgt spid="7">
                                            <p:txEl>
                                              <p:pRg st="4" end="4"/>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Effect transition="in" filter="fade">
                                      <p:cBhvr>
                                        <p:cTn id="19" dur="500"/>
                                        <p:tgtEl>
                                          <p:spTgt spid="7">
                                            <p:txEl>
                                              <p:pRg st="8" end="8"/>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Troubleshooting</a:t>
            </a:r>
          </a:p>
        </p:txBody>
      </p:sp>
    </p:spTree>
    <p:extLst>
      <p:ext uri="{BB962C8B-B14F-4D97-AF65-F5344CB8AC3E}">
        <p14:creationId xmlns:p14="http://schemas.microsoft.com/office/powerpoint/2010/main" val="60049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A31E5-9E5E-4A67-AB7C-B6F66B23A3B4}"/>
              </a:ext>
            </a:extLst>
          </p:cNvPr>
          <p:cNvSpPr>
            <a:spLocks noGrp="1"/>
          </p:cNvSpPr>
          <p:nvPr>
            <p:ph type="title"/>
          </p:nvPr>
        </p:nvSpPr>
        <p:spPr/>
        <p:txBody>
          <a:bodyPr/>
          <a:lstStyle/>
          <a:p>
            <a:r>
              <a:rPr lang="en-US" dirty="0"/>
              <a:t>Analyze update logs (1 of 2)</a:t>
            </a:r>
          </a:p>
        </p:txBody>
      </p:sp>
      <p:sp>
        <p:nvSpPr>
          <p:cNvPr id="4" name="Text Placeholder 3">
            <a:extLst>
              <a:ext uri="{FF2B5EF4-FFF2-40B4-BE49-F238E27FC236}">
                <a16:creationId xmlns:a16="http://schemas.microsoft.com/office/drawing/2014/main" id="{4B2891A3-0EC4-4686-BF56-FF4AB558CD72}"/>
              </a:ext>
            </a:extLst>
          </p:cNvPr>
          <p:cNvSpPr>
            <a:spLocks noGrp="1"/>
          </p:cNvSpPr>
          <p:nvPr>
            <p:ph type="body" sz="quarter" idx="10"/>
          </p:nvPr>
        </p:nvSpPr>
        <p:spPr>
          <a:xfrm>
            <a:off x="274639" y="1347845"/>
            <a:ext cx="7390556" cy="1348061"/>
          </a:xfrm>
        </p:spPr>
        <p:txBody>
          <a:bodyPr/>
          <a:lstStyle/>
          <a:p>
            <a:r>
              <a:rPr lang="en-US" sz="2800" dirty="0"/>
              <a:t>Azure Stack Hub allows us to download the logfiles for all succeeded and failed updates per update run.</a:t>
            </a:r>
          </a:p>
        </p:txBody>
      </p:sp>
      <p:sp>
        <p:nvSpPr>
          <p:cNvPr id="2" name="Rectangle 1">
            <a:extLst>
              <a:ext uri="{FF2B5EF4-FFF2-40B4-BE49-F238E27FC236}">
                <a16:creationId xmlns:a16="http://schemas.microsoft.com/office/drawing/2014/main" id="{8A35EDE9-BB8A-4E98-8F74-9FC46019943C}"/>
              </a:ext>
            </a:extLst>
          </p:cNvPr>
          <p:cNvSpPr/>
          <p:nvPr/>
        </p:nvSpPr>
        <p:spPr>
          <a:xfrm>
            <a:off x="655637" y="4419899"/>
            <a:ext cx="5291910" cy="1896763"/>
          </a:xfrm>
          <a:prstGeom prst="rect">
            <a:avLst/>
          </a:prstGeom>
        </p:spPr>
        <p:txBody>
          <a:bodyPr wrap="square">
            <a:spAutoFit/>
          </a:bodyPr>
          <a:lstStyle/>
          <a:p>
            <a:pPr defTabSz="932597">
              <a:lnSpc>
                <a:spcPct val="105000"/>
              </a:lnSpc>
            </a:pPr>
            <a:r>
              <a:rPr lang="en-US" sz="1836" dirty="0">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Get-Content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8A2BE2"/>
                </a:solidFill>
                <a:latin typeface="Consolas" panose="020B0609020204030204" pitchFamily="49" charset="0"/>
                <a:ea typeface="Calibri" panose="020F0502020204030204" pitchFamily="34" charset="0"/>
                <a:cs typeface="Lucida Console" panose="020B0609040504020204" pitchFamily="49" charset="0"/>
              </a:rPr>
              <a:t>C:\Updatelogs_4848628f-0f78-4b3f-9258-50728254a202.json</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ConvertFrom</a:t>
            </a:r>
            <a:r>
              <a:rPr lang="en-US" sz="1836" dirty="0">
                <a:solidFill>
                  <a:srgbClr val="0000FF"/>
                </a:solidFill>
                <a:latin typeface="Consolas" panose="020B0609020204030204" pitchFamily="49" charset="0"/>
                <a:ea typeface="Calibri" panose="020F0502020204030204" pitchFamily="34" charset="0"/>
                <a:cs typeface="Lucida Console" panose="020B0609040504020204" pitchFamily="49" charset="0"/>
              </a:rPr>
              <a:t>-Json</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006400"/>
                </a:solidFill>
                <a:latin typeface="Consolas" panose="020B0609020204030204" pitchFamily="49" charset="0"/>
                <a:ea typeface="Calibri" panose="020F0502020204030204" pitchFamily="34" charset="0"/>
                <a:cs typeface="Lucida Console" panose="020B0609040504020204" pitchFamily="49" charset="0"/>
              </a:rPr>
              <a:t># Get top-level steps</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A82D00"/>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properties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progress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E131182-5B4F-4CA8-BE30-AC2274EF5C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93728" y="3344862"/>
            <a:ext cx="5114423" cy="3147536"/>
          </a:xfrm>
          <a:prstGeom prst="rect">
            <a:avLst/>
          </a:prstGeom>
          <a:noFill/>
          <a:ln>
            <a:noFill/>
          </a:ln>
        </p:spPr>
      </p:pic>
      <p:pic>
        <p:nvPicPr>
          <p:cNvPr id="10" name="Picture 9">
            <a:extLst>
              <a:ext uri="{FF2B5EF4-FFF2-40B4-BE49-F238E27FC236}">
                <a16:creationId xmlns:a16="http://schemas.microsoft.com/office/drawing/2014/main" id="{71B8348B-124F-48B8-96C8-FDF60C21CFF7}"/>
              </a:ext>
            </a:extLst>
          </p:cNvPr>
          <p:cNvPicPr>
            <a:picLocks noChangeAspect="1"/>
          </p:cNvPicPr>
          <p:nvPr/>
        </p:nvPicPr>
        <p:blipFill>
          <a:blip r:embed="rId4"/>
          <a:stretch>
            <a:fillRect/>
          </a:stretch>
        </p:blipFill>
        <p:spPr>
          <a:xfrm>
            <a:off x="8088626" y="1212850"/>
            <a:ext cx="3819525" cy="1619250"/>
          </a:xfrm>
          <a:prstGeom prst="rect">
            <a:avLst/>
          </a:prstGeom>
        </p:spPr>
      </p:pic>
      <p:sp>
        <p:nvSpPr>
          <p:cNvPr id="11" name="Text Placeholder 3">
            <a:extLst>
              <a:ext uri="{FF2B5EF4-FFF2-40B4-BE49-F238E27FC236}">
                <a16:creationId xmlns:a16="http://schemas.microsoft.com/office/drawing/2014/main" id="{5641FB0C-6B6F-4E16-AD19-8D43C45C8A5F}"/>
              </a:ext>
            </a:extLst>
          </p:cNvPr>
          <p:cNvSpPr txBox="1">
            <a:spLocks/>
          </p:cNvSpPr>
          <p:nvPr/>
        </p:nvSpPr>
        <p:spPr>
          <a:xfrm>
            <a:off x="274639" y="3428694"/>
            <a:ext cx="6324598" cy="960263"/>
          </a:xfrm>
          <a:prstGeom prst="rect">
            <a:avLst/>
          </a:prstGeom>
        </p:spPr>
        <p:txBody>
          <a:bodyPr vert="horz" wrap="square" lIns="146304" tIns="91440" rIns="146304" bIns="91440" rtlCol="0">
            <a:spAutoFit/>
          </a:bodyPr>
          <a:lstStyle>
            <a:lvl1pPr marL="0"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3599" kern="1200" spc="0" baseline="0">
                <a:gradFill>
                  <a:gsLst>
                    <a:gs pos="1250">
                      <a:schemeClr val="tx1"/>
                    </a:gs>
                    <a:gs pos="100000">
                      <a:schemeClr val="tx1"/>
                    </a:gs>
                  </a:gsLst>
                  <a:lin ang="5400000" scaled="0"/>
                </a:gradFill>
                <a:latin typeface="+mj-lt"/>
                <a:ea typeface="+mn-ea"/>
                <a:cs typeface="+mn-cs"/>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112"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669"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224"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logfile itself is a JSON File. To make this more readable use PowerShell:</a:t>
            </a:r>
          </a:p>
        </p:txBody>
      </p:sp>
    </p:spTree>
    <p:extLst>
      <p:ext uri="{BB962C8B-B14F-4D97-AF65-F5344CB8AC3E}">
        <p14:creationId xmlns:p14="http://schemas.microsoft.com/office/powerpoint/2010/main" val="35008212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3356-DBFF-4D41-B70A-FE58CCE3978C}"/>
              </a:ext>
            </a:extLst>
          </p:cNvPr>
          <p:cNvSpPr>
            <a:spLocks noGrp="1"/>
          </p:cNvSpPr>
          <p:nvPr>
            <p:ph type="title"/>
          </p:nvPr>
        </p:nvSpPr>
        <p:spPr/>
        <p:txBody>
          <a:bodyPr/>
          <a:lstStyle/>
          <a:p>
            <a:r>
              <a:rPr lang="en-US" dirty="0"/>
              <a:t>Analyze update logs (2 of 2)</a:t>
            </a:r>
          </a:p>
        </p:txBody>
      </p:sp>
      <p:sp>
        <p:nvSpPr>
          <p:cNvPr id="3" name="Text Placeholder 2">
            <a:extLst>
              <a:ext uri="{FF2B5EF4-FFF2-40B4-BE49-F238E27FC236}">
                <a16:creationId xmlns:a16="http://schemas.microsoft.com/office/drawing/2014/main" id="{09BAA68C-C577-4AF2-813C-79BA86589B9F}"/>
              </a:ext>
            </a:extLst>
          </p:cNvPr>
          <p:cNvSpPr>
            <a:spLocks noGrp="1"/>
          </p:cNvSpPr>
          <p:nvPr>
            <p:ph type="body" sz="quarter" idx="10"/>
          </p:nvPr>
        </p:nvSpPr>
        <p:spPr>
          <a:xfrm>
            <a:off x="275546" y="1211287"/>
            <a:ext cx="11887100" cy="1826527"/>
          </a:xfrm>
        </p:spPr>
        <p:txBody>
          <a:bodyPr/>
          <a:lstStyle/>
          <a:p>
            <a:pPr marL="0" indent="0">
              <a:buNone/>
            </a:pPr>
            <a:r>
              <a:rPr lang="en-US">
                <a:latin typeface="+mn-lt"/>
              </a:rPr>
              <a:t>Another option is to convert the JSON File into a HTML file for improved readability.</a:t>
            </a:r>
          </a:p>
          <a:p>
            <a:endParaRPr lang="en-US"/>
          </a:p>
        </p:txBody>
      </p:sp>
      <p:pic>
        <p:nvPicPr>
          <p:cNvPr id="4" name="Picture 3">
            <a:extLst>
              <a:ext uri="{FF2B5EF4-FFF2-40B4-BE49-F238E27FC236}">
                <a16:creationId xmlns:a16="http://schemas.microsoft.com/office/drawing/2014/main" id="{6BEF43EB-02A4-4CA6-8BC1-A587989E5C08}"/>
              </a:ext>
            </a:extLst>
          </p:cNvPr>
          <p:cNvPicPr/>
          <p:nvPr/>
        </p:nvPicPr>
        <p:blipFill>
          <a:blip r:embed="rId3"/>
          <a:stretch>
            <a:fillRect/>
          </a:stretch>
        </p:blipFill>
        <p:spPr>
          <a:xfrm>
            <a:off x="2552321" y="2735262"/>
            <a:ext cx="7331832" cy="3229412"/>
          </a:xfrm>
          <a:prstGeom prst="rect">
            <a:avLst/>
          </a:prstGeom>
        </p:spPr>
      </p:pic>
    </p:spTree>
    <p:extLst>
      <p:ext uri="{BB962C8B-B14F-4D97-AF65-F5344CB8AC3E}">
        <p14:creationId xmlns:p14="http://schemas.microsoft.com/office/powerpoint/2010/main" val="4909376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C9EEEC-7493-43EB-9EC9-B97E1718C43B}"/>
              </a:ext>
            </a:extLst>
          </p:cNvPr>
          <p:cNvSpPr>
            <a:spLocks noGrp="1"/>
          </p:cNvSpPr>
          <p:nvPr>
            <p:ph type="body" sz="quarter" idx="10"/>
          </p:nvPr>
        </p:nvSpPr>
        <p:spPr>
          <a:xfrm>
            <a:off x="274639" y="1366669"/>
            <a:ext cx="5486399" cy="5016758"/>
          </a:xfrm>
        </p:spPr>
        <p:txBody>
          <a:bodyPr/>
          <a:lstStyle/>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avoid disruptions to my business/SLAs?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updates do I install and what is the right order?</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tool(s) should I use?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Who do I call if there is an issue?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often will updates be released?</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security updates?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when updates are available and what has been tested or validated?</a:t>
            </a:r>
            <a:endParaRPr lang="en-US" sz="2400" dirty="0">
              <a:latin typeface="+mj-lt"/>
              <a:cs typeface="Segoe UI" panose="020B0502040204020203" pitchFamily="34" charset="0"/>
            </a:endParaRPr>
          </a:p>
        </p:txBody>
      </p:sp>
      <p:sp>
        <p:nvSpPr>
          <p:cNvPr id="5" name="Text Placeholder 4">
            <a:extLst>
              <a:ext uri="{FF2B5EF4-FFF2-40B4-BE49-F238E27FC236}">
                <a16:creationId xmlns:a16="http://schemas.microsoft.com/office/drawing/2014/main" id="{C28C4592-B363-4A39-ADB3-D6869E550CD4}"/>
              </a:ext>
            </a:extLst>
          </p:cNvPr>
          <p:cNvSpPr>
            <a:spLocks noGrp="1"/>
          </p:cNvSpPr>
          <p:nvPr>
            <p:ph type="body" sz="quarter" idx="11"/>
          </p:nvPr>
        </p:nvSpPr>
        <p:spPr>
          <a:xfrm>
            <a:off x="6360573" y="1366669"/>
            <a:ext cx="5145628" cy="4416594"/>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updates for my firmware and or drivers?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generate compliance reports?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updates were actually applied to the correct endpoints?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long should my maintenance windows be set?</a:t>
            </a:r>
          </a:p>
          <a:p>
            <a:pPr>
              <a:lnSpc>
                <a:spcPct val="100000"/>
              </a:lnSpc>
              <a:buClr>
                <a:srgbClr val="353535"/>
              </a:buClr>
            </a:pPr>
            <a:endParaRPr lang="en-US" sz="2400" dirty="0">
              <a:latin typeface="+mj-lt"/>
              <a:cs typeface="Segoe UI" panose="020B0502040204020203" pitchFamily="34" charset="0"/>
            </a:endParaRPr>
          </a:p>
        </p:txBody>
      </p:sp>
      <p:sp>
        <p:nvSpPr>
          <p:cNvPr id="12" name="Content Placeholder 2"/>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Content Placeholder 3"/>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6F55A6B-D948-47E1-A0A5-C6D701927E3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353535"/>
                </a:solidFill>
              </a:rPr>
              <a:t>Problem space</a:t>
            </a:r>
          </a:p>
        </p:txBody>
      </p:sp>
    </p:spTree>
    <p:extLst>
      <p:ext uri="{BB962C8B-B14F-4D97-AF65-F5344CB8AC3E}">
        <p14:creationId xmlns:p14="http://schemas.microsoft.com/office/powerpoint/2010/main" val="12980275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3808-2734-4F1D-A9E3-B0F5724794C7}"/>
              </a:ext>
            </a:extLst>
          </p:cNvPr>
          <p:cNvSpPr>
            <a:spLocks noGrp="1"/>
          </p:cNvSpPr>
          <p:nvPr>
            <p:ph type="title"/>
          </p:nvPr>
        </p:nvSpPr>
        <p:spPr/>
        <p:txBody>
          <a:bodyPr/>
          <a:lstStyle/>
          <a:p>
            <a:r>
              <a:rPr lang="en-US" dirty="0"/>
              <a:t>Additional Logs</a:t>
            </a:r>
          </a:p>
        </p:txBody>
      </p:sp>
      <p:sp>
        <p:nvSpPr>
          <p:cNvPr id="3" name="Text Placeholder 2">
            <a:extLst>
              <a:ext uri="{FF2B5EF4-FFF2-40B4-BE49-F238E27FC236}">
                <a16:creationId xmlns:a16="http://schemas.microsoft.com/office/drawing/2014/main" id="{D6E1F4EA-26E4-4520-8994-25ED2A00F58E}"/>
              </a:ext>
            </a:extLst>
          </p:cNvPr>
          <p:cNvSpPr>
            <a:spLocks noGrp="1"/>
          </p:cNvSpPr>
          <p:nvPr>
            <p:ph type="body" sz="quarter" idx="10"/>
          </p:nvPr>
        </p:nvSpPr>
        <p:spPr>
          <a:xfrm>
            <a:off x="275482" y="1212850"/>
            <a:ext cx="11887100" cy="5253700"/>
          </a:xfrm>
        </p:spPr>
        <p:txBody>
          <a:bodyPr/>
          <a:lstStyle/>
          <a:p>
            <a:r>
              <a:rPr lang="en-US" sz="2856" dirty="0">
                <a:latin typeface="+mn-lt"/>
              </a:rPr>
              <a:t>To gather additional logs, you can use Get-</a:t>
            </a:r>
            <a:r>
              <a:rPr lang="en-US" sz="2856" dirty="0" err="1">
                <a:latin typeface="+mn-lt"/>
              </a:rPr>
              <a:t>AzureStackLog</a:t>
            </a:r>
            <a:r>
              <a:rPr lang="en-US" sz="2856" dirty="0">
                <a:latin typeface="+mn-lt"/>
              </a:rPr>
              <a:t> (for example from the Privileged Endpoint).</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The example above will collect all Azure Stack Hub related Logfiles and write them onto a network share. The scope can be limited to URP (Update Resource Provider) logfiles only by using </a:t>
            </a:r>
            <a:r>
              <a:rPr lang="en-US" sz="2856" b="1" dirty="0" err="1">
                <a:latin typeface="+mn-lt"/>
              </a:rPr>
              <a:t>FilterByRole</a:t>
            </a:r>
            <a:r>
              <a:rPr lang="en-US" sz="2856" b="1" dirty="0">
                <a:latin typeface="+mn-lt"/>
              </a:rPr>
              <a:t> URP.</a:t>
            </a:r>
          </a:p>
        </p:txBody>
      </p:sp>
      <p:sp>
        <p:nvSpPr>
          <p:cNvPr id="4" name="Rectangle 3">
            <a:extLst>
              <a:ext uri="{FF2B5EF4-FFF2-40B4-BE49-F238E27FC236}">
                <a16:creationId xmlns:a16="http://schemas.microsoft.com/office/drawing/2014/main" id="{CBE9DF9E-7697-48BC-9E34-016FD8109686}"/>
              </a:ext>
            </a:extLst>
          </p:cNvPr>
          <p:cNvSpPr/>
          <p:nvPr/>
        </p:nvSpPr>
        <p:spPr>
          <a:xfrm>
            <a:off x="996866" y="2489632"/>
            <a:ext cx="10684194" cy="2337628"/>
          </a:xfrm>
          <a:prstGeom prst="rect">
            <a:avLst/>
          </a:prstGeom>
        </p:spPr>
        <p:txBody>
          <a:bodyPr wrap="square">
            <a:spAutoFit/>
          </a:bodyPr>
          <a:lstStyle/>
          <a:p>
            <a:pPr defTabSz="932597">
              <a:lnSpc>
                <a:spcPct val="102000"/>
              </a:lnSpc>
            </a:pP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Get-</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AzureStackLog</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OutputDir</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\\accessible\path</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indent="466298" defTabSz="932597">
              <a:lnSpc>
                <a:spcPct val="102000"/>
              </a:lnSpc>
            </a:pP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75211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3808-2734-4F1D-A9E3-B0F5724794C7}"/>
              </a:ext>
            </a:extLst>
          </p:cNvPr>
          <p:cNvSpPr>
            <a:spLocks noGrp="1"/>
          </p:cNvSpPr>
          <p:nvPr>
            <p:ph type="title"/>
          </p:nvPr>
        </p:nvSpPr>
        <p:spPr/>
        <p:txBody>
          <a:bodyPr/>
          <a:lstStyle/>
          <a:p>
            <a:r>
              <a:rPr lang="en-US" dirty="0"/>
              <a:t>Additional Logs</a:t>
            </a:r>
          </a:p>
        </p:txBody>
      </p:sp>
      <p:sp>
        <p:nvSpPr>
          <p:cNvPr id="3" name="Text Placeholder 2">
            <a:extLst>
              <a:ext uri="{FF2B5EF4-FFF2-40B4-BE49-F238E27FC236}">
                <a16:creationId xmlns:a16="http://schemas.microsoft.com/office/drawing/2014/main" id="{D6E1F4EA-26E4-4520-8994-25ED2A00F58E}"/>
              </a:ext>
            </a:extLst>
          </p:cNvPr>
          <p:cNvSpPr>
            <a:spLocks noGrp="1"/>
          </p:cNvSpPr>
          <p:nvPr>
            <p:ph type="body" sz="quarter" idx="10"/>
          </p:nvPr>
        </p:nvSpPr>
        <p:spPr>
          <a:xfrm>
            <a:off x="275482" y="1212850"/>
            <a:ext cx="11887100" cy="975780"/>
          </a:xfrm>
        </p:spPr>
        <p:txBody>
          <a:bodyPr/>
          <a:lstStyle/>
          <a:p>
            <a:r>
              <a:rPr lang="en-US" sz="2856" dirty="0">
                <a:latin typeface="+mn-lt"/>
              </a:rPr>
              <a:t>To gather additional logs, you can use the Portal or Get-</a:t>
            </a:r>
            <a:r>
              <a:rPr lang="en-US" sz="2856" dirty="0" err="1">
                <a:latin typeface="+mn-lt"/>
              </a:rPr>
              <a:t>AzureStackLog</a:t>
            </a:r>
            <a:r>
              <a:rPr lang="en-US" sz="2856" dirty="0">
                <a:latin typeface="+mn-lt"/>
              </a:rPr>
              <a:t> from the Privileged Endpoint.</a:t>
            </a:r>
          </a:p>
        </p:txBody>
      </p:sp>
      <p:sp>
        <p:nvSpPr>
          <p:cNvPr id="4" name="Rectangle 3">
            <a:extLst>
              <a:ext uri="{FF2B5EF4-FFF2-40B4-BE49-F238E27FC236}">
                <a16:creationId xmlns:a16="http://schemas.microsoft.com/office/drawing/2014/main" id="{CBE9DF9E-7697-48BC-9E34-016FD8109686}"/>
              </a:ext>
            </a:extLst>
          </p:cNvPr>
          <p:cNvSpPr/>
          <p:nvPr/>
        </p:nvSpPr>
        <p:spPr>
          <a:xfrm>
            <a:off x="4465636" y="2365289"/>
            <a:ext cx="7467595" cy="1776192"/>
          </a:xfrm>
          <a:prstGeom prst="rect">
            <a:avLst/>
          </a:prstGeom>
        </p:spPr>
        <p:txBody>
          <a:bodyPr wrap="square">
            <a:spAutoFit/>
          </a:bodyPr>
          <a:lstStyle/>
          <a:p>
            <a:pPr defTabSz="932597">
              <a:lnSpc>
                <a:spcPct val="102000"/>
              </a:lnSpc>
            </a:pP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Get-</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AzureStackLog</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OutputDir</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\\accessible\path</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indent="466298" defTabSz="932597">
              <a:lnSpc>
                <a:spcPct val="102000"/>
              </a:lnSpc>
            </a:pP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6778780-C7AF-47C3-962A-D621B6FB5CBA}"/>
              </a:ext>
            </a:extLst>
          </p:cNvPr>
          <p:cNvSpPr txBox="1"/>
          <p:nvPr/>
        </p:nvSpPr>
        <p:spPr>
          <a:xfrm>
            <a:off x="4465636" y="4285760"/>
            <a:ext cx="6781795" cy="1957459"/>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n-lt"/>
              </a:rPr>
              <a:t>The example above will collect all Azure Stack Hub related Logfiles and write them onto a network share. The scope can be limited to URP (Update Resource Provider) logfiles only by using </a:t>
            </a:r>
            <a:r>
              <a:rPr lang="en-US" sz="2400" b="1" dirty="0" err="1">
                <a:latin typeface="+mn-lt"/>
              </a:rPr>
              <a:t>FilterByRole</a:t>
            </a:r>
            <a:r>
              <a:rPr lang="en-US" sz="2400" b="1" dirty="0">
                <a:latin typeface="+mn-lt"/>
              </a:rPr>
              <a:t> URP.</a:t>
            </a:r>
          </a:p>
        </p:txBody>
      </p:sp>
      <p:sp>
        <p:nvSpPr>
          <p:cNvPr id="6" name="AutoShape 2" descr="Screenshot of diagnostic log collection options">
            <a:extLst>
              <a:ext uri="{FF2B5EF4-FFF2-40B4-BE49-F238E27FC236}">
                <a16:creationId xmlns:a16="http://schemas.microsoft.com/office/drawing/2014/main" id="{1DA9D452-AE20-4313-8AF3-8960A977657C}"/>
              </a:ext>
            </a:extLst>
          </p:cNvPr>
          <p:cNvSpPr>
            <a:spLocks noChangeAspect="1" noChangeArrowheads="1"/>
          </p:cNvSpPr>
          <p:nvPr/>
        </p:nvSpPr>
        <p:spPr bwMode="auto">
          <a:xfrm>
            <a:off x="2789237" y="3178773"/>
            <a:ext cx="1981200" cy="198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FDDDE85A-B149-4B6E-85C5-824CE9A28ACC}"/>
              </a:ext>
            </a:extLst>
          </p:cNvPr>
          <p:cNvPicPr>
            <a:picLocks noChangeAspect="1"/>
          </p:cNvPicPr>
          <p:nvPr/>
        </p:nvPicPr>
        <p:blipFill>
          <a:blip r:embed="rId3"/>
          <a:stretch>
            <a:fillRect/>
          </a:stretch>
        </p:blipFill>
        <p:spPr>
          <a:xfrm>
            <a:off x="503238" y="2354262"/>
            <a:ext cx="2951873" cy="4246528"/>
          </a:xfrm>
          <a:prstGeom prst="rect">
            <a:avLst/>
          </a:prstGeom>
        </p:spPr>
      </p:pic>
      <p:cxnSp>
        <p:nvCxnSpPr>
          <p:cNvPr id="11" name="Straight Connector 10">
            <a:extLst>
              <a:ext uri="{FF2B5EF4-FFF2-40B4-BE49-F238E27FC236}">
                <a16:creationId xmlns:a16="http://schemas.microsoft.com/office/drawing/2014/main" id="{660AF2BC-3484-4A10-B3B5-99E62FFEBC32}"/>
              </a:ext>
            </a:extLst>
          </p:cNvPr>
          <p:cNvCxnSpPr/>
          <p:nvPr/>
        </p:nvCxnSpPr>
        <p:spPr>
          <a:xfrm>
            <a:off x="4084637" y="2278062"/>
            <a:ext cx="0" cy="4421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1365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3511E5-2FC5-4ED1-8A93-A7FDAA23CF60}"/>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F2DE-9D0E-4265-B46F-ACEF62FFC58E}"/>
              </a:ext>
            </a:extLst>
          </p:cNvPr>
          <p:cNvSpPr>
            <a:spLocks noGrp="1"/>
          </p:cNvSpPr>
          <p:nvPr>
            <p:ph type="title"/>
          </p:nvPr>
        </p:nvSpPr>
        <p:spPr/>
        <p:txBody>
          <a:bodyPr/>
          <a:lstStyle/>
          <a:p>
            <a:r>
              <a:rPr lang="en-US" dirty="0"/>
              <a:t>Azure Stack Hub tools (for update)</a:t>
            </a:r>
          </a:p>
        </p:txBody>
      </p:sp>
      <p:sp>
        <p:nvSpPr>
          <p:cNvPr id="3" name="Text Placeholder 2">
            <a:extLst>
              <a:ext uri="{FF2B5EF4-FFF2-40B4-BE49-F238E27FC236}">
                <a16:creationId xmlns:a16="http://schemas.microsoft.com/office/drawing/2014/main" id="{2FE810A0-83DD-4E42-A353-0B15CAFF0BD2}"/>
              </a:ext>
            </a:extLst>
          </p:cNvPr>
          <p:cNvSpPr>
            <a:spLocks noGrp="1"/>
          </p:cNvSpPr>
          <p:nvPr>
            <p:ph type="body" sz="quarter" idx="10"/>
          </p:nvPr>
        </p:nvSpPr>
        <p:spPr>
          <a:xfrm>
            <a:off x="275482" y="1212850"/>
            <a:ext cx="11887100" cy="5798192"/>
          </a:xfrm>
        </p:spPr>
        <p:txBody>
          <a:bodyPr/>
          <a:lstStyle/>
          <a:p>
            <a:r>
              <a:rPr lang="en-US" sz="2448" dirty="0">
                <a:latin typeface="+mn-lt"/>
              </a:rPr>
              <a:t>The Azure Stack Hub Infrastructure Administration module (part of the Azure Stack Hub Tools) give you some additional commands to manage Azure Stack Hub Updates through PowerShell.</a:t>
            </a: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pPr marL="349724" indent="-349724">
              <a:buFont typeface="Arial" panose="020B0604020202020204" pitchFamily="34" charset="0"/>
              <a:buChar char="•"/>
            </a:pPr>
            <a:r>
              <a:rPr lang="en-US" sz="2448" b="1" dirty="0">
                <a:latin typeface="+mn-lt"/>
              </a:rPr>
              <a:t>Azure Stack Hub infrastructure administration</a:t>
            </a:r>
            <a:br>
              <a:rPr lang="en-US" sz="2448" dirty="0">
                <a:latin typeface="+mn-lt"/>
              </a:rPr>
            </a:br>
            <a:r>
              <a:rPr lang="en-US" sz="2448" u="sng" dirty="0">
                <a:latin typeface="+mn-lt"/>
                <a:hlinkClick r:id="rId3"/>
              </a:rPr>
              <a:t>https://github.com/Azure/AzureStack-Tools/tree/master/Infrastructure</a:t>
            </a:r>
            <a:endParaRPr lang="en-US" sz="2448" dirty="0">
              <a:latin typeface="+mn-lt"/>
            </a:endParaRPr>
          </a:p>
        </p:txBody>
      </p:sp>
      <p:graphicFrame>
        <p:nvGraphicFramePr>
          <p:cNvPr id="4" name="Table 3">
            <a:extLst>
              <a:ext uri="{FF2B5EF4-FFF2-40B4-BE49-F238E27FC236}">
                <a16:creationId xmlns:a16="http://schemas.microsoft.com/office/drawing/2014/main" id="{EEAF2B2C-77DA-4F09-A35D-580BD16F3B2F}"/>
              </a:ext>
            </a:extLst>
          </p:cNvPr>
          <p:cNvGraphicFramePr>
            <a:graphicFrameLocks noGrp="1"/>
          </p:cNvGraphicFramePr>
          <p:nvPr/>
        </p:nvGraphicFramePr>
        <p:xfrm>
          <a:off x="806980" y="2393673"/>
          <a:ext cx="11021676" cy="3244163"/>
        </p:xfrm>
        <a:graphic>
          <a:graphicData uri="http://schemas.openxmlformats.org/drawingml/2006/table">
            <a:tbl>
              <a:tblPr firstRow="1" bandRow="1">
                <a:tableStyleId>{B301B821-A1FF-4177-AEE7-76D212191A09}</a:tableStyleId>
              </a:tblPr>
              <a:tblGrid>
                <a:gridCol w="5510838">
                  <a:extLst>
                    <a:ext uri="{9D8B030D-6E8A-4147-A177-3AD203B41FA5}">
                      <a16:colId xmlns:a16="http://schemas.microsoft.com/office/drawing/2014/main" val="3521960751"/>
                    </a:ext>
                  </a:extLst>
                </a:gridCol>
                <a:gridCol w="5510838">
                  <a:extLst>
                    <a:ext uri="{9D8B030D-6E8A-4147-A177-3AD203B41FA5}">
                      <a16:colId xmlns:a16="http://schemas.microsoft.com/office/drawing/2014/main" val="3362780825"/>
                    </a:ext>
                  </a:extLst>
                </a:gridCol>
              </a:tblGrid>
              <a:tr h="317862">
                <a:tc>
                  <a:txBody>
                    <a:bodyPr/>
                    <a:lstStyle/>
                    <a:p>
                      <a:pPr>
                        <a:lnSpc>
                          <a:spcPct val="107000"/>
                        </a:lnSpc>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Commandlet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Description</a:t>
                      </a:r>
                    </a:p>
                  </a:txBody>
                  <a:tcPr marL="69945" marR="69945" marT="0" marB="0"/>
                </a:tc>
                <a:extLst>
                  <a:ext uri="{0D108BD9-81ED-4DB2-BD59-A6C34878D82A}">
                    <a16:rowId xmlns:a16="http://schemas.microsoft.com/office/drawing/2014/main" val="1058907046"/>
                  </a:ext>
                </a:extLst>
              </a:tr>
              <a:tr h="648418">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AzsUpdateLocation</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a:effectLst/>
                        </a:rPr>
                        <a:t>Review the Update Summary for a specified region.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598741439"/>
                  </a:ext>
                </a:extLst>
              </a:tr>
              <a:tr h="315790">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dirty="0">
                          <a:effectLst/>
                        </a:rPr>
                        <a:t>Retrieves list of Azure Stack Hub Updates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45405438"/>
                  </a:ext>
                </a:extLst>
              </a:tr>
              <a:tr h="1313675">
                <a:tc>
                  <a:txBody>
                    <a:bodyPr/>
                    <a:lstStyle/>
                    <a:p>
                      <a:r>
                        <a:rPr lang="en-US" sz="2000"/>
                        <a:t> </a:t>
                      </a:r>
                      <a:r>
                        <a:rPr lang="en-US" sz="2000">
                          <a:solidFill>
                            <a:srgbClr val="0000FF"/>
                          </a:solidFill>
                          <a:latin typeface="Lucida Console" panose="020B0609040504020204" pitchFamily="49" charset="0"/>
                        </a:rPr>
                        <a:t>Install-</a:t>
                      </a:r>
                      <a:r>
                        <a:rPr lang="en-US" sz="2000" err="1">
                          <a:solidFill>
                            <a:srgbClr val="0000FF"/>
                          </a:solidFill>
                          <a:latin typeface="Lucida Console" panose="020B0609040504020204" pitchFamily="49" charset="0"/>
                        </a:rPr>
                        <a:t>AzsUpdate</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-Update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"Update"</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dirty="0">
                          <a:effectLst/>
                        </a:rPr>
                        <a:t>Applies a specific Azure Stack Hub Update that is downloaded and applicable. Run Get-</a:t>
                      </a:r>
                      <a:r>
                        <a:rPr lang="en-US" sz="2000" kern="1200" dirty="0" err="1">
                          <a:effectLst/>
                        </a:rPr>
                        <a:t>AzureStackUpdate</a:t>
                      </a:r>
                      <a:r>
                        <a:rPr lang="en-US" sz="2000" kern="1200" dirty="0">
                          <a:effectLst/>
                        </a:rPr>
                        <a:t> to retrieve Update Version first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1520231507"/>
                  </a:ext>
                </a:extLst>
              </a:tr>
              <a:tr h="648418">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AzsUpdateRun</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-Update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"Update"</a:t>
                      </a:r>
                      <a:r>
                        <a:rPr lang="en-US" sz="2000" kern="12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nSpc>
                          <a:spcPct val="107000"/>
                        </a:lnSpc>
                        <a:spcAft>
                          <a:spcPts val="0"/>
                        </a:spcAft>
                      </a:pPr>
                      <a:r>
                        <a:rPr lang="en-US" sz="2000" kern="1200" dirty="0">
                          <a:effectLst/>
                        </a:rPr>
                        <a:t>Should be used to validate a specific Update Run or look at previous update runs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226042448"/>
                  </a:ext>
                </a:extLst>
              </a:tr>
            </a:tbl>
          </a:graphicData>
        </a:graphic>
      </p:graphicFrame>
    </p:spTree>
    <p:extLst>
      <p:ext uri="{BB962C8B-B14F-4D97-AF65-F5344CB8AC3E}">
        <p14:creationId xmlns:p14="http://schemas.microsoft.com/office/powerpoint/2010/main" val="28459670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53535"/>
                </a:solidFill>
              </a:rPr>
              <a:t>Microsoft’s patch and update philosophy</a:t>
            </a:r>
          </a:p>
        </p:txBody>
      </p:sp>
      <p:sp>
        <p:nvSpPr>
          <p:cNvPr id="4" name="Text Placeholder 3">
            <a:extLst>
              <a:ext uri="{FF2B5EF4-FFF2-40B4-BE49-F238E27FC236}">
                <a16:creationId xmlns:a16="http://schemas.microsoft.com/office/drawing/2014/main" id="{3744FFBA-5617-48EA-8564-504D7F65EFD1}"/>
              </a:ext>
            </a:extLst>
          </p:cNvPr>
          <p:cNvSpPr>
            <a:spLocks noGrp="1"/>
          </p:cNvSpPr>
          <p:nvPr>
            <p:ph type="body" sz="quarter" idx="10"/>
          </p:nvPr>
        </p:nvSpPr>
        <p:spPr>
          <a:xfrm>
            <a:off x="274702" y="1363662"/>
            <a:ext cx="10744135" cy="5867247"/>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the ability to update the infrastructure while ensuring business applications, services, and workloads remain highly available (minimally disruptive)</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Allow providers to focus on other aspects of the business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an easy, safe, single-sourced update function released on a predictable cadence </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Updates can and will range in scope from software to hardware – across all core components of the system</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predictability to better align with existing maintenance processes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Software updates are not applied to individual fabric VMs – a whole new (already patched) VM is swapped in, using clustering to maintain availability during the process</a:t>
            </a:r>
          </a:p>
          <a:p>
            <a:pPr>
              <a:buClr>
                <a:srgbClr val="353535"/>
              </a:buClr>
              <a:buSzPct val="100000"/>
            </a:pPr>
            <a:endParaRPr lang="en-US" dirty="0">
              <a:cs typeface="Segoe UI" panose="020B0502040204020203" pitchFamily="34" charset="0"/>
            </a:endParaRPr>
          </a:p>
        </p:txBody>
      </p:sp>
    </p:spTree>
    <p:extLst>
      <p:ext uri="{BB962C8B-B14F-4D97-AF65-F5344CB8AC3E}">
        <p14:creationId xmlns:p14="http://schemas.microsoft.com/office/powerpoint/2010/main" val="33756958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Servicing Policy</a:t>
            </a:r>
          </a:p>
        </p:txBody>
      </p:sp>
    </p:spTree>
    <p:extLst>
      <p:ext uri="{BB962C8B-B14F-4D97-AF65-F5344CB8AC3E}">
        <p14:creationId xmlns:p14="http://schemas.microsoft.com/office/powerpoint/2010/main" val="42788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0489-CC2F-4E50-AE29-47216681A379}"/>
              </a:ext>
            </a:extLst>
          </p:cNvPr>
          <p:cNvSpPr>
            <a:spLocks noGrp="1"/>
          </p:cNvSpPr>
          <p:nvPr>
            <p:ph type="title"/>
          </p:nvPr>
        </p:nvSpPr>
        <p:spPr/>
        <p:txBody>
          <a:bodyPr/>
          <a:lstStyle/>
          <a:p>
            <a:r>
              <a:rPr lang="en-US"/>
              <a:t>Servicing Policy</a:t>
            </a:r>
          </a:p>
        </p:txBody>
      </p:sp>
      <p:sp>
        <p:nvSpPr>
          <p:cNvPr id="4" name="Text Placeholder 3">
            <a:extLst>
              <a:ext uri="{FF2B5EF4-FFF2-40B4-BE49-F238E27FC236}">
                <a16:creationId xmlns:a16="http://schemas.microsoft.com/office/drawing/2014/main" id="{9CDCEDB8-FDE3-4A42-8D80-3B2CCBD484D5}"/>
              </a:ext>
            </a:extLst>
          </p:cNvPr>
          <p:cNvSpPr>
            <a:spLocks noGrp="1"/>
          </p:cNvSpPr>
          <p:nvPr>
            <p:ph type="body" sz="quarter" idx="10"/>
          </p:nvPr>
        </p:nvSpPr>
        <p:spPr>
          <a:xfrm>
            <a:off x="275482" y="1212850"/>
            <a:ext cx="11887100" cy="5657132"/>
          </a:xfrm>
        </p:spPr>
        <p:txBody>
          <a:bodyPr/>
          <a:lstStyle/>
          <a:p>
            <a:r>
              <a:rPr lang="en-US" sz="2856" dirty="0">
                <a:latin typeface="+mn-lt"/>
              </a:rPr>
              <a:t>To receive support for your system, you must keep your Azure Stack Hub updated within a specific interval. The Azure Stack Hub Servicing policy allows a deferral of Microsoft software updates for up to three releases. </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If your system is more than three releases behind, you’re considered out of compliance. You must update the system to at least the minimum supported version to receive support. </a:t>
            </a:r>
          </a:p>
        </p:txBody>
      </p:sp>
      <p:grpSp>
        <p:nvGrpSpPr>
          <p:cNvPr id="6" name="Group 5">
            <a:extLst>
              <a:ext uri="{FF2B5EF4-FFF2-40B4-BE49-F238E27FC236}">
                <a16:creationId xmlns:a16="http://schemas.microsoft.com/office/drawing/2014/main" id="{7C67240D-CC7D-4279-AFF7-6F426B5DF4E2}"/>
              </a:ext>
            </a:extLst>
          </p:cNvPr>
          <p:cNvGrpSpPr/>
          <p:nvPr/>
        </p:nvGrpSpPr>
        <p:grpSpPr>
          <a:xfrm>
            <a:off x="905180" y="3345675"/>
            <a:ext cx="10626115" cy="1750947"/>
            <a:chOff x="886647" y="3280371"/>
            <a:chExt cx="10418706" cy="1716771"/>
          </a:xfrm>
        </p:grpSpPr>
        <p:grpSp>
          <p:nvGrpSpPr>
            <p:cNvPr id="25" name="Group 24">
              <a:extLst>
                <a:ext uri="{FF2B5EF4-FFF2-40B4-BE49-F238E27FC236}">
                  <a16:creationId xmlns:a16="http://schemas.microsoft.com/office/drawing/2014/main" id="{388C4C8A-E14F-43CF-A718-E5B4D7068A98}"/>
                </a:ext>
              </a:extLst>
            </p:cNvPr>
            <p:cNvGrpSpPr/>
            <p:nvPr/>
          </p:nvGrpSpPr>
          <p:grpSpPr>
            <a:xfrm>
              <a:off x="886647" y="3280371"/>
              <a:ext cx="10418706" cy="1716771"/>
              <a:chOff x="958789" y="4851718"/>
              <a:chExt cx="10418706" cy="1716771"/>
            </a:xfrm>
          </p:grpSpPr>
          <p:grpSp>
            <p:nvGrpSpPr>
              <p:cNvPr id="24" name="Group 23">
                <a:extLst>
                  <a:ext uri="{FF2B5EF4-FFF2-40B4-BE49-F238E27FC236}">
                    <a16:creationId xmlns:a16="http://schemas.microsoft.com/office/drawing/2014/main" id="{0CEDCE5B-03EA-400D-B14C-7FDA868B465D}"/>
                  </a:ext>
                </a:extLst>
              </p:cNvPr>
              <p:cNvGrpSpPr/>
              <p:nvPr/>
            </p:nvGrpSpPr>
            <p:grpSpPr>
              <a:xfrm>
                <a:off x="958789" y="4851718"/>
                <a:ext cx="10418706" cy="891499"/>
                <a:chOff x="958789" y="4851718"/>
                <a:chExt cx="10418706" cy="891499"/>
              </a:xfrm>
            </p:grpSpPr>
            <p:sp>
              <p:nvSpPr>
                <p:cNvPr id="9" name="Arrow: Pentagon 8">
                  <a:extLst>
                    <a:ext uri="{FF2B5EF4-FFF2-40B4-BE49-F238E27FC236}">
                      <a16:creationId xmlns:a16="http://schemas.microsoft.com/office/drawing/2014/main" id="{6C16E6D0-CC2D-4A14-A2B6-7A34CF4B4D9A}"/>
                    </a:ext>
                  </a:extLst>
                </p:cNvPr>
                <p:cNvSpPr/>
                <p:nvPr/>
              </p:nvSpPr>
              <p:spPr>
                <a:xfrm>
                  <a:off x="8349041"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1809</a:t>
                  </a:r>
                </a:p>
              </p:txBody>
            </p:sp>
            <p:sp>
              <p:nvSpPr>
                <p:cNvPr id="10" name="Arrow: Pentagon 9">
                  <a:extLst>
                    <a:ext uri="{FF2B5EF4-FFF2-40B4-BE49-F238E27FC236}">
                      <a16:creationId xmlns:a16="http://schemas.microsoft.com/office/drawing/2014/main" id="{A381A188-C78B-45B2-8CB0-37D678213F47}"/>
                    </a:ext>
                  </a:extLst>
                </p:cNvPr>
                <p:cNvSpPr/>
                <p:nvPr/>
              </p:nvSpPr>
              <p:spPr>
                <a:xfrm>
                  <a:off x="5879067"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1808</a:t>
                  </a:r>
                </a:p>
              </p:txBody>
            </p:sp>
            <p:sp>
              <p:nvSpPr>
                <p:cNvPr id="11" name="Arrow: Pentagon 10">
                  <a:extLst>
                    <a:ext uri="{FF2B5EF4-FFF2-40B4-BE49-F238E27FC236}">
                      <a16:creationId xmlns:a16="http://schemas.microsoft.com/office/drawing/2014/main" id="{0D79C36E-54DA-408A-A64F-DA26B2BD00C9}"/>
                    </a:ext>
                  </a:extLst>
                </p:cNvPr>
                <p:cNvSpPr/>
                <p:nvPr/>
              </p:nvSpPr>
              <p:spPr>
                <a:xfrm>
                  <a:off x="3439764"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1807</a:t>
                  </a:r>
                </a:p>
              </p:txBody>
            </p:sp>
            <p:sp>
              <p:nvSpPr>
                <p:cNvPr id="12" name="Arrow: Pentagon 11">
                  <a:extLst>
                    <a:ext uri="{FF2B5EF4-FFF2-40B4-BE49-F238E27FC236}">
                      <a16:creationId xmlns:a16="http://schemas.microsoft.com/office/drawing/2014/main" id="{279FD55C-0FF3-498B-A775-5EA33A77F6DB}"/>
                    </a:ext>
                  </a:extLst>
                </p:cNvPr>
                <p:cNvSpPr/>
                <p:nvPr/>
              </p:nvSpPr>
              <p:spPr>
                <a:xfrm>
                  <a:off x="958789" y="4851718"/>
                  <a:ext cx="3028454" cy="891499"/>
                </a:xfrm>
                <a:prstGeom prst="homePlate">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1805</a:t>
                  </a:r>
                </a:p>
              </p:txBody>
            </p:sp>
          </p:grpSp>
          <p:cxnSp>
            <p:nvCxnSpPr>
              <p:cNvPr id="13" name="Straight Arrow Connector 12">
                <a:extLst>
                  <a:ext uri="{FF2B5EF4-FFF2-40B4-BE49-F238E27FC236}">
                    <a16:creationId xmlns:a16="http://schemas.microsoft.com/office/drawing/2014/main" id="{F92E8D18-C0F5-4638-9F62-40BB2974DACC}"/>
                  </a:ext>
                </a:extLst>
              </p:cNvPr>
              <p:cNvCxnSpPr>
                <a:cxnSpLocks/>
                <a:stCxn id="16" idx="0"/>
                <a:endCxn id="12" idx="2"/>
              </p:cNvCxnSpPr>
              <p:nvPr/>
            </p:nvCxnSpPr>
            <p:spPr>
              <a:xfrm flipV="1">
                <a:off x="2250141" y="5743217"/>
                <a:ext cx="0" cy="280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06CC13-259D-48E2-B7FE-ADB13AB471C9}"/>
                  </a:ext>
                </a:extLst>
              </p:cNvPr>
              <p:cNvSpPr txBox="1"/>
              <p:nvPr/>
            </p:nvSpPr>
            <p:spPr>
              <a:xfrm>
                <a:off x="1224763" y="6023724"/>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out-of-support</a:t>
                </a:r>
              </a:p>
            </p:txBody>
          </p:sp>
          <p:sp>
            <p:nvSpPr>
              <p:cNvPr id="20" name="TextBox 19">
                <a:extLst>
                  <a:ext uri="{FF2B5EF4-FFF2-40B4-BE49-F238E27FC236}">
                    <a16:creationId xmlns:a16="http://schemas.microsoft.com/office/drawing/2014/main" id="{42407607-E0B3-4A9D-B016-0214B2DDAE1A}"/>
                  </a:ext>
                </a:extLst>
              </p:cNvPr>
              <p:cNvSpPr txBox="1"/>
              <p:nvPr/>
            </p:nvSpPr>
            <p:spPr>
              <a:xfrm>
                <a:off x="8615951" y="6023723"/>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latest release</a:t>
                </a:r>
              </a:p>
            </p:txBody>
          </p:sp>
          <p:cxnSp>
            <p:nvCxnSpPr>
              <p:cNvPr id="21" name="Straight Arrow Connector 20">
                <a:extLst>
                  <a:ext uri="{FF2B5EF4-FFF2-40B4-BE49-F238E27FC236}">
                    <a16:creationId xmlns:a16="http://schemas.microsoft.com/office/drawing/2014/main" id="{4A6BF198-ACBA-4B4B-8C4E-8FE751067416}"/>
                  </a:ext>
                </a:extLst>
              </p:cNvPr>
              <p:cNvCxnSpPr>
                <a:cxnSpLocks/>
                <a:stCxn id="20" idx="0"/>
                <a:endCxn id="9" idx="2"/>
              </p:cNvCxnSpPr>
              <p:nvPr/>
            </p:nvCxnSpPr>
            <p:spPr>
              <a:xfrm flipH="1" flipV="1">
                <a:off x="9640393" y="5743217"/>
                <a:ext cx="936" cy="2805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728D7FF-79D3-4676-BFC4-698F2889CC5A}"/>
                </a:ext>
              </a:extLst>
            </p:cNvPr>
            <p:cNvSpPr txBox="1"/>
            <p:nvPr/>
          </p:nvSpPr>
          <p:spPr>
            <a:xfrm>
              <a:off x="3533302" y="4452375"/>
              <a:ext cx="2339823"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min supp. Version</a:t>
              </a:r>
            </a:p>
          </p:txBody>
        </p:sp>
        <p:cxnSp>
          <p:nvCxnSpPr>
            <p:cNvPr id="15" name="Straight Arrow Connector 14">
              <a:extLst>
                <a:ext uri="{FF2B5EF4-FFF2-40B4-BE49-F238E27FC236}">
                  <a16:creationId xmlns:a16="http://schemas.microsoft.com/office/drawing/2014/main" id="{D88BE42B-5690-432F-BDFE-E2FF42E306B3}"/>
                </a:ext>
              </a:extLst>
            </p:cNvPr>
            <p:cNvCxnSpPr>
              <a:cxnSpLocks/>
            </p:cNvCxnSpPr>
            <p:nvPr/>
          </p:nvCxnSpPr>
          <p:spPr>
            <a:xfrm flipV="1">
              <a:off x="4703213" y="4171870"/>
              <a:ext cx="0" cy="2805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7248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8761-C5F8-4E6D-A655-8F19B94DED15}"/>
              </a:ext>
            </a:extLst>
          </p:cNvPr>
          <p:cNvSpPr>
            <a:spLocks noGrp="1"/>
          </p:cNvSpPr>
          <p:nvPr>
            <p:ph type="title"/>
          </p:nvPr>
        </p:nvSpPr>
        <p:spPr/>
        <p:txBody>
          <a:bodyPr/>
          <a:lstStyle/>
          <a:p>
            <a:r>
              <a:rPr lang="en-US"/>
              <a:t>Servicing Policy</a:t>
            </a:r>
          </a:p>
        </p:txBody>
      </p:sp>
      <p:sp>
        <p:nvSpPr>
          <p:cNvPr id="3" name="Text Placeholder 2">
            <a:extLst>
              <a:ext uri="{FF2B5EF4-FFF2-40B4-BE49-F238E27FC236}">
                <a16:creationId xmlns:a16="http://schemas.microsoft.com/office/drawing/2014/main" id="{C05FF61F-1C29-4FF6-8B2C-15FCC4E55653}"/>
              </a:ext>
            </a:extLst>
          </p:cNvPr>
          <p:cNvSpPr>
            <a:spLocks noGrp="1"/>
          </p:cNvSpPr>
          <p:nvPr>
            <p:ph type="body" sz="quarter" idx="10"/>
          </p:nvPr>
        </p:nvSpPr>
        <p:spPr>
          <a:xfrm>
            <a:off x="275482" y="1212850"/>
            <a:ext cx="11887100" cy="5567473"/>
          </a:xfrm>
        </p:spPr>
        <p:txBody>
          <a:bodyPr/>
          <a:lstStyle/>
          <a:p>
            <a:r>
              <a:rPr lang="en-US" sz="2856">
                <a:latin typeface="+mn-lt"/>
              </a:rPr>
              <a:t>The following table shows example update package releases, their prerequisite, and the minimum supported version that your system must be at to maintain support. </a:t>
            </a:r>
          </a:p>
          <a:p>
            <a:endParaRPr lang="en-US" sz="2856">
              <a:latin typeface="+mn-lt"/>
            </a:endParaRPr>
          </a:p>
          <a:p>
            <a:endParaRPr lang="en-US" sz="2856">
              <a:latin typeface="+mn-lt"/>
            </a:endParaRPr>
          </a:p>
          <a:p>
            <a:endParaRPr lang="en-US" sz="2856">
              <a:latin typeface="+mn-lt"/>
            </a:endParaRPr>
          </a:p>
          <a:p>
            <a:endParaRPr lang="en-US" sz="2856">
              <a:latin typeface="+mn-lt"/>
            </a:endParaRPr>
          </a:p>
          <a:p>
            <a:endParaRPr lang="en-US" sz="2856">
              <a:latin typeface="+mn-lt"/>
            </a:endParaRPr>
          </a:p>
          <a:p>
            <a:r>
              <a:rPr lang="en-US" sz="2856">
                <a:latin typeface="+mn-lt"/>
              </a:rPr>
              <a:t>Microsoft software update packages are </a:t>
            </a:r>
            <a:r>
              <a:rPr lang="en-US" sz="2856" b="1">
                <a:latin typeface="+mn-lt"/>
              </a:rPr>
              <a:t>non-cumulative</a:t>
            </a:r>
            <a:r>
              <a:rPr lang="en-US" sz="2856">
                <a:latin typeface="+mn-lt"/>
              </a:rPr>
              <a:t> and require the previous update package as a prerequisite. If you decide to defer one or more updates, consider the overall runtime if you want to get to the latest version.</a:t>
            </a:r>
          </a:p>
        </p:txBody>
      </p:sp>
      <p:graphicFrame>
        <p:nvGraphicFramePr>
          <p:cNvPr id="12" name="Table 11">
            <a:extLst>
              <a:ext uri="{FF2B5EF4-FFF2-40B4-BE49-F238E27FC236}">
                <a16:creationId xmlns:a16="http://schemas.microsoft.com/office/drawing/2014/main" id="{CEB0394F-2C26-4731-8BAE-7CB53B7CF2C3}"/>
              </a:ext>
            </a:extLst>
          </p:cNvPr>
          <p:cNvGraphicFramePr>
            <a:graphicFrameLocks noGrp="1"/>
          </p:cNvGraphicFramePr>
          <p:nvPr>
            <p:extLst>
              <p:ext uri="{D42A27DB-BD31-4B8C-83A1-F6EECF244321}">
                <p14:modId xmlns:p14="http://schemas.microsoft.com/office/powerpoint/2010/main" val="494517630"/>
              </p:ext>
            </p:extLst>
          </p:nvPr>
        </p:nvGraphicFramePr>
        <p:xfrm>
          <a:off x="1261487" y="2617601"/>
          <a:ext cx="9913499" cy="2210530"/>
        </p:xfrm>
        <a:graphic>
          <a:graphicData uri="http://schemas.openxmlformats.org/drawingml/2006/table">
            <a:tbl>
              <a:tblPr firstRow="1" firstCol="1" bandRow="1">
                <a:tableStyleId>{69012ECD-51FC-41F1-AA8D-1B2483CD663E}</a:tableStyleId>
              </a:tblPr>
              <a:tblGrid>
                <a:gridCol w="4172035">
                  <a:extLst>
                    <a:ext uri="{9D8B030D-6E8A-4147-A177-3AD203B41FA5}">
                      <a16:colId xmlns:a16="http://schemas.microsoft.com/office/drawing/2014/main" val="3821110964"/>
                    </a:ext>
                  </a:extLst>
                </a:gridCol>
                <a:gridCol w="2109675">
                  <a:extLst>
                    <a:ext uri="{9D8B030D-6E8A-4147-A177-3AD203B41FA5}">
                      <a16:colId xmlns:a16="http://schemas.microsoft.com/office/drawing/2014/main" val="3825119182"/>
                    </a:ext>
                  </a:extLst>
                </a:gridCol>
                <a:gridCol w="3631789">
                  <a:extLst>
                    <a:ext uri="{9D8B030D-6E8A-4147-A177-3AD203B41FA5}">
                      <a16:colId xmlns:a16="http://schemas.microsoft.com/office/drawing/2014/main" val="2607122909"/>
                    </a:ext>
                  </a:extLst>
                </a:gridCol>
              </a:tblGrid>
              <a:tr h="315790">
                <a:tc>
                  <a:txBody>
                    <a:bodyPr/>
                    <a:lstStyle/>
                    <a:p>
                      <a:pPr algn="ctr">
                        <a:lnSpc>
                          <a:spcPct val="107000"/>
                        </a:lnSpc>
                        <a:spcAft>
                          <a:spcPts val="800"/>
                        </a:spcAft>
                      </a:pPr>
                      <a:r>
                        <a:rPr lang="en-US" sz="2000">
                          <a:effectLst/>
                        </a:rPr>
                        <a:t>Latest Update Package (example)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a:effectLst/>
                        </a:rPr>
                        <a:t>Prerequisite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a:effectLst/>
                        </a:rPr>
                        <a:t>Minimum Supported Version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217350252"/>
                  </a:ext>
                </a:extLst>
              </a:tr>
              <a:tr h="315790">
                <a:tc>
                  <a:txBody>
                    <a:bodyPr/>
                    <a:lstStyle/>
                    <a:p>
                      <a:pPr algn="ctr">
                        <a:lnSpc>
                          <a:spcPct val="107000"/>
                        </a:lnSpc>
                        <a:spcAft>
                          <a:spcPts val="800"/>
                        </a:spcAft>
                      </a:pPr>
                      <a:r>
                        <a:rPr lang="en-US" sz="2000" b="1" dirty="0">
                          <a:effectLst/>
                          <a:latin typeface="+mn-lt"/>
                        </a:rPr>
                        <a:t>2008</a:t>
                      </a:r>
                      <a:endParaRPr lang="en-US" sz="2000" b="1" dirty="0">
                        <a:effectLst/>
                        <a:latin typeface="+mn-lt"/>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2005</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extLst>
                  <a:ext uri="{0D108BD9-81ED-4DB2-BD59-A6C34878D82A}">
                    <a16:rowId xmlns:a16="http://schemas.microsoft.com/office/drawing/2014/main" val="411265569"/>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2005</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extLst>
                  <a:ext uri="{0D108BD9-81ED-4DB2-BD59-A6C34878D82A}">
                    <a16:rowId xmlns:a16="http://schemas.microsoft.com/office/drawing/2014/main" val="590242198"/>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1908</a:t>
                      </a:r>
                    </a:p>
                  </a:txBody>
                  <a:tcPr marL="69945" marR="69945" marT="0" marB="0"/>
                </a:tc>
                <a:extLst>
                  <a:ext uri="{0D108BD9-81ED-4DB2-BD59-A6C34878D82A}">
                    <a16:rowId xmlns:a16="http://schemas.microsoft.com/office/drawing/2014/main" val="889620768"/>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1908</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1907</a:t>
                      </a:r>
                    </a:p>
                  </a:txBody>
                  <a:tcPr marL="69945" marR="69945" marT="0" marB="0"/>
                </a:tc>
                <a:extLst>
                  <a:ext uri="{0D108BD9-81ED-4DB2-BD59-A6C34878D82A}">
                    <a16:rowId xmlns:a16="http://schemas.microsoft.com/office/drawing/2014/main" val="4136277258"/>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1908</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1907</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1906</a:t>
                      </a:r>
                    </a:p>
                  </a:txBody>
                  <a:tcPr marL="69945" marR="69945" marT="0" marB="0"/>
                </a:tc>
                <a:extLst>
                  <a:ext uri="{0D108BD9-81ED-4DB2-BD59-A6C34878D82A}">
                    <a16:rowId xmlns:a16="http://schemas.microsoft.com/office/drawing/2014/main" val="599659795"/>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1907</a:t>
                      </a:r>
                    </a:p>
                  </a:txBody>
                  <a:tcPr marL="69945" marR="69945" marT="0" marB="0"/>
                </a:tc>
                <a:tc>
                  <a:txBody>
                    <a:bodyPr/>
                    <a:lstStyle/>
                    <a:p>
                      <a:pPr algn="ctr">
                        <a:lnSpc>
                          <a:spcPct val="107000"/>
                        </a:lnSpc>
                        <a:spcAft>
                          <a:spcPts val="800"/>
                        </a:spcAft>
                      </a:pPr>
                      <a:r>
                        <a:rPr lang="en-US" sz="2000" b="1" dirty="0">
                          <a:effectLst/>
                          <a:latin typeface="+mn-lt"/>
                        </a:rPr>
                        <a:t>1906</a:t>
                      </a:r>
                      <a:endParaRPr lang="en-US" sz="2000" b="1" dirty="0">
                        <a:effectLst/>
                        <a:latin typeface="+mn-lt"/>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1905</a:t>
                      </a:r>
                    </a:p>
                  </a:txBody>
                  <a:tcPr marL="69945" marR="69945" marT="0" marB="0"/>
                </a:tc>
                <a:extLst>
                  <a:ext uri="{0D108BD9-81ED-4DB2-BD59-A6C34878D82A}">
                    <a16:rowId xmlns:a16="http://schemas.microsoft.com/office/drawing/2014/main" val="1620737066"/>
                  </a:ext>
                </a:extLst>
              </a:tr>
            </a:tbl>
          </a:graphicData>
        </a:graphic>
      </p:graphicFrame>
      <p:sp>
        <p:nvSpPr>
          <p:cNvPr id="13" name="Rectangle 7">
            <a:extLst>
              <a:ext uri="{FF2B5EF4-FFF2-40B4-BE49-F238E27FC236}">
                <a16:creationId xmlns:a16="http://schemas.microsoft.com/office/drawing/2014/main" id="{CCB83A10-61FB-498B-906B-173C39BBC7AD}"/>
              </a:ext>
            </a:extLst>
          </p:cNvPr>
          <p:cNvSpPr>
            <a:spLocks noChangeArrowheads="1"/>
          </p:cNvSpPr>
          <p:nvPr/>
        </p:nvSpPr>
        <p:spPr bwMode="auto">
          <a:xfrm>
            <a:off x="594063" y="2455228"/>
            <a:ext cx="188409" cy="67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br>
              <a:rPr lang="en-US" altLang="en-US" sz="1836">
                <a:solidFill>
                  <a:srgbClr val="353535"/>
                </a:solidFill>
                <a:latin typeface="Arial" panose="020B0604020202020204" pitchFamily="34" charset="0"/>
              </a:rPr>
            </a:br>
            <a:endParaRPr lang="en-US" altLang="en-US" sz="1836">
              <a:solidFill>
                <a:srgbClr val="353535"/>
              </a:solidFill>
              <a:latin typeface="Arial" panose="020B0604020202020204" pitchFamily="34" charset="0"/>
            </a:endParaRPr>
          </a:p>
        </p:txBody>
      </p:sp>
    </p:spTree>
    <p:extLst>
      <p:ext uri="{BB962C8B-B14F-4D97-AF65-F5344CB8AC3E}">
        <p14:creationId xmlns:p14="http://schemas.microsoft.com/office/powerpoint/2010/main" val="17014003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E0659-4187-4EAF-9154-D11E77DEC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B576DB8A-71C2-493E-8F90-CD4EFF1F687E}"/>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Packages</a:t>
            </a:r>
          </a:p>
        </p:txBody>
      </p:sp>
    </p:spTree>
    <p:extLst>
      <p:ext uri="{BB962C8B-B14F-4D97-AF65-F5344CB8AC3E}">
        <p14:creationId xmlns:p14="http://schemas.microsoft.com/office/powerpoint/2010/main" val="13008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3000</Words>
  <Application>Microsoft Office PowerPoint</Application>
  <PresentationFormat>Custom</PresentationFormat>
  <Paragraphs>417</Paragraphs>
  <Slides>44</Slides>
  <Notes>43</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Calibri</vt:lpstr>
      <vt:lpstr>Consolas</vt:lpstr>
      <vt:lpstr>Lucida Console</vt:lpstr>
      <vt:lpstr>Segoe UI</vt:lpstr>
      <vt:lpstr>Segoe UI Light</vt:lpstr>
      <vt:lpstr>Segoe UI Semibold</vt:lpstr>
      <vt:lpstr>Segoe UI Semilight</vt:lpstr>
      <vt:lpstr>Wingdings</vt:lpstr>
      <vt:lpstr>WHITE TEMPLATE</vt:lpstr>
      <vt:lpstr>1_WHITE TEMPLATE</vt:lpstr>
      <vt:lpstr>5-50203_Microsoft_Ignite_Template</vt:lpstr>
      <vt:lpstr>Managing Microsoft Azure Stack Hub</vt:lpstr>
      <vt:lpstr>PowerPoint Presentation</vt:lpstr>
      <vt:lpstr>PowerPoint Presentation</vt:lpstr>
      <vt:lpstr>PowerPoint Presentation</vt:lpstr>
      <vt:lpstr>Microsoft’s patch and update philosophy</vt:lpstr>
      <vt:lpstr>PowerPoint Presentation</vt:lpstr>
      <vt:lpstr>Servicing Policy</vt:lpstr>
      <vt:lpstr>Servicing Policy</vt:lpstr>
      <vt:lpstr>PowerPoint Presentation</vt:lpstr>
      <vt:lpstr>Package types</vt:lpstr>
      <vt:lpstr>Microsoft software updates</vt:lpstr>
      <vt:lpstr>Package versioning</vt:lpstr>
      <vt:lpstr>Package contents (1 of 2)</vt:lpstr>
      <vt:lpstr>Package contents (2 of 2)</vt:lpstr>
      <vt:lpstr>Updates: How do we do it?</vt:lpstr>
      <vt:lpstr>PowerPoint Presentation</vt:lpstr>
      <vt:lpstr>Available Updates – Phase 1</vt:lpstr>
      <vt:lpstr>Preparing the update package (if necessary)</vt:lpstr>
      <vt:lpstr>Azure Stack Hub Updates – Phase 2</vt:lpstr>
      <vt:lpstr>Azure Stack Hub Updates – Phase 3</vt:lpstr>
      <vt:lpstr>Example times for applying Microsoft updates</vt:lpstr>
      <vt:lpstr>PowerPoint Presentation</vt:lpstr>
      <vt:lpstr>Download Microsoft update packages</vt:lpstr>
      <vt:lpstr>Download update packages</vt:lpstr>
      <vt:lpstr>Upload update packages (1 of 6)</vt:lpstr>
      <vt:lpstr>Updates are visible in the operator portal</vt:lpstr>
      <vt:lpstr>Upload update packages (2 of 5)</vt:lpstr>
      <vt:lpstr>Upload update packages (3 of 5)</vt:lpstr>
      <vt:lpstr>Upload update packages (4 of 5)</vt:lpstr>
      <vt:lpstr>Upload update packages (5 of 5)</vt:lpstr>
      <vt:lpstr>Start updates (using the Portal)</vt:lpstr>
      <vt:lpstr>Start updates (using the Portal)</vt:lpstr>
      <vt:lpstr>Start updates (using PowerShell)</vt:lpstr>
      <vt:lpstr>Monitor updates</vt:lpstr>
      <vt:lpstr>Resume updates</vt:lpstr>
      <vt:lpstr>Azure Stack Hub Patch and Update Recap</vt:lpstr>
      <vt:lpstr>PowerPoint Presentation</vt:lpstr>
      <vt:lpstr>Analyze update logs (1 of 2)</vt:lpstr>
      <vt:lpstr>Analyze update logs (2 of 2)</vt:lpstr>
      <vt:lpstr>Additional Logs</vt:lpstr>
      <vt:lpstr>Additional Logs</vt:lpstr>
      <vt:lpstr>PowerPoint Presentation</vt:lpstr>
      <vt:lpstr>PowerPoint Presentation</vt:lpstr>
      <vt:lpstr>Azure Stack Hub tools (for update)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2019-12-20T21:28:24Z</dcterms:created>
  <dcterms:modified xsi:type="dcterms:W3CDTF">2021-06-01T11:30:24Z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2019-12-20T21:28:36.3743428Z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cb865a47-957e-45f7-a7d2-1a5cf67df1b9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